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76" r:id="rId10"/>
    <p:sldId id="271" r:id="rId11"/>
    <p:sldId id="264" r:id="rId12"/>
    <p:sldId id="269" r:id="rId13"/>
    <p:sldId id="263" r:id="rId14"/>
    <p:sldId id="265" r:id="rId15"/>
    <p:sldId id="266" r:id="rId16"/>
    <p:sldId id="274" r:id="rId17"/>
    <p:sldId id="273" r:id="rId18"/>
    <p:sldId id="272" r:id="rId19"/>
    <p:sldId id="277" r:id="rId20"/>
    <p:sldId id="267" r:id="rId2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311" autoAdjust="0"/>
    <p:restoredTop sz="95144"/>
  </p:normalViewPr>
  <p:slideViewPr>
    <p:cSldViewPr snapToGrid="0" snapToObjects="1">
      <p:cViewPr varScale="1">
        <p:scale>
          <a:sx n="74" d="100"/>
          <a:sy n="74" d="100"/>
        </p:scale>
        <p:origin x="3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7273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9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0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ce@redwoods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ce@redwoods.ed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ed@redwood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8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0" name="Rectangle 12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5740"/>
            <a:ext cx="3722913" cy="37229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A58907-5A40-8148-9ADC-30FD6FFFA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977" y="985240"/>
            <a:ext cx="7459705" cy="98725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87AA05E-A4B5-4444-A419-E9D90622E087}"/>
              </a:ext>
            </a:extLst>
          </p:cNvPr>
          <p:cNvSpPr txBox="1">
            <a:spLocks/>
          </p:cNvSpPr>
          <p:nvPr/>
        </p:nvSpPr>
        <p:spPr>
          <a:xfrm>
            <a:off x="5094513" y="2143669"/>
            <a:ext cx="6322424" cy="146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6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Phlebotomy </a:t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Program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D7BC486-393C-DB4B-984C-2A5BE491A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4513" y="3738479"/>
            <a:ext cx="6322424" cy="2336130"/>
          </a:xfrm>
        </p:spPr>
        <p:txBody>
          <a:bodyPr>
            <a:noAutofit/>
          </a:bodyPr>
          <a:lstStyle/>
          <a:p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</a:rPr>
              <a:t>Spring 2024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– Del Norte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Adult and Community Education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Director: Jim Gordon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Instructor: Roxanne Garman</a:t>
            </a:r>
          </a:p>
        </p:txBody>
      </p:sp>
    </p:spTree>
    <p:extLst>
      <p:ext uri="{BB962C8B-B14F-4D97-AF65-F5344CB8AC3E}">
        <p14:creationId xmlns:p14="http://schemas.microsoft.com/office/powerpoint/2010/main" val="378841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757" y="195943"/>
            <a:ext cx="10668555" cy="71845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757" y="725574"/>
            <a:ext cx="10550038" cy="5518472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Immunizations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are absolutely required – no exceptions!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Can be obtained through your doctor, a pharmacy or 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Public Health Clinic –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If you already have these you do not have to get again</a:t>
            </a:r>
          </a:p>
          <a:p>
            <a:pPr marL="1097280" lvl="3" indent="-457200">
              <a:lnSpc>
                <a:spcPct val="10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 will need to submit your immunization record on the first class day.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If you think you already had these or had the illness y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 can get a Titer:</a:t>
            </a:r>
          </a:p>
          <a:p>
            <a:pPr lvl="3">
              <a:lnSpc>
                <a:spcPct val="150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will show that you have the antibodies</a:t>
            </a:r>
          </a:p>
          <a:p>
            <a:pPr lvl="3">
              <a:lnSpc>
                <a:spcPct val="150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You will need to submit these results to our office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2400" i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7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7B88-AA9E-2544-AA4C-A6AC9364C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97" y="134429"/>
            <a:ext cx="10701806" cy="7277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73CF1-221C-9647-B1EA-3CCB53758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451" y="958337"/>
            <a:ext cx="10446486" cy="53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Performed at a local healthcare facility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 must place you and will make every attempt to place you in your preferred clinical location.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Once placed, we will mail your blue clinical folder. This will be used to record the following: 40 hours and 50 successful venipunctures. (10 Dermals &amp; 2 Arterial Blood gas observations – TBD where).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It will be the responsibility of the student to keep track of this folder and submit it to the ACE office upon completion</a:t>
            </a:r>
          </a:p>
        </p:txBody>
      </p:sp>
    </p:spTree>
    <p:extLst>
      <p:ext uri="{BB962C8B-B14F-4D97-AF65-F5344CB8AC3E}">
        <p14:creationId xmlns:p14="http://schemas.microsoft.com/office/powerpoint/2010/main" val="132809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124922"/>
            <a:ext cx="10685178" cy="1009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Requirements to apply for CPT 1 License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B5F02B-4E56-9744-AF13-3CEE9871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513" y="784945"/>
            <a:ext cx="10425111" cy="55113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HS grad or equivalent 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Background check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Complete an approved certification program (like this one)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Pass the National Healthcareer Association Certified Phlebotomy Technician exam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Complete a 40 hour Clinical Externship 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Must submit application to the Department of Public Health with required fee</a:t>
            </a:r>
          </a:p>
        </p:txBody>
      </p:sp>
    </p:spTree>
    <p:extLst>
      <p:ext uri="{BB962C8B-B14F-4D97-AF65-F5344CB8AC3E}">
        <p14:creationId xmlns:p14="http://schemas.microsoft.com/office/powerpoint/2010/main" val="63785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20CB-663F-0742-90D8-1D900293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64117"/>
            <a:ext cx="10660241" cy="8886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Health and Safety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E607-E41D-E344-9166-139BAC5F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39" y="948235"/>
            <a:ext cx="10439360" cy="515211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Class size limited to 18 at this time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PPE available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“If you’re sick, stay home!”</a:t>
            </a:r>
          </a:p>
          <a:p>
            <a:pPr lvl="3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b="1" i="0" u="sng" dirty="0">
                <a:latin typeface="Cambria" panose="02040503050406030204" pitchFamily="18" charset="0"/>
                <a:ea typeface="Cambria" panose="02040503050406030204" pitchFamily="18" charset="0"/>
              </a:rPr>
              <a:t>Notify your instructor</a:t>
            </a:r>
            <a:r>
              <a:rPr lang="en-US" sz="3000" i="0" dirty="0">
                <a:latin typeface="Cambria" panose="02040503050406030204" pitchFamily="18" charset="0"/>
                <a:ea typeface="Cambria" panose="02040503050406030204" pitchFamily="18" charset="0"/>
              </a:rPr>
              <a:t>, AND email the Adult and Community Education Office</a:t>
            </a:r>
          </a:p>
          <a:p>
            <a:pPr lvl="5">
              <a:lnSpc>
                <a:spcPct val="150000"/>
              </a:lnSpc>
              <a:spcAft>
                <a:spcPts val="900"/>
              </a:spcAft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5">
              <a:lnSpc>
                <a:spcPct val="150000"/>
              </a:lnSpc>
              <a:spcAft>
                <a:spcPts val="900"/>
              </a:spcAft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8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5276-B80B-404F-A4A6-C773843C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34" y="156756"/>
            <a:ext cx="10718430" cy="6662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35C1-48E6-474E-9D98-64F44251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978532"/>
            <a:ext cx="10582102" cy="5147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Class Fee: $1,995.00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Other costs* (approximate):</a:t>
            </a:r>
          </a:p>
          <a:p>
            <a:pPr marL="822960" lvl="1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Background Check - $35-$40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1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Immunizations - $200 - $300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1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Official, Sealed Transcripts (send directly to CDPH)</a:t>
            </a:r>
          </a:p>
          <a:p>
            <a:pPr marL="822960" lvl="1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CPT 1 License Fee - Approximately $100</a:t>
            </a:r>
          </a:p>
        </p:txBody>
      </p:sp>
    </p:spTree>
    <p:extLst>
      <p:ext uri="{BB962C8B-B14F-4D97-AF65-F5344CB8AC3E}">
        <p14:creationId xmlns:p14="http://schemas.microsoft.com/office/powerpoint/2010/main" val="52063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9A35-187C-F345-8993-6F87889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96" y="169817"/>
            <a:ext cx="10676866" cy="62701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65CD-E522-634E-B538-3012F49A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12" y="963445"/>
            <a:ext cx="10535550" cy="5267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There are three (3) ways to pay for the class: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Student pays personally with Cash, Check or Credit/Debit Card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Nelnet Payment Plan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Student is sponsored by an agency</a:t>
            </a:r>
          </a:p>
          <a:p>
            <a:pPr marL="834390" lvl="1" indent="-514350">
              <a:buClr>
                <a:schemeClr val="accent5"/>
              </a:buClr>
              <a:buFont typeface="+mj-lt"/>
              <a:buAutoNum type="romanLcPeriod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AJCC – America’s Job Centers of CA</a:t>
            </a:r>
          </a:p>
          <a:p>
            <a:pPr marL="834390" lvl="1" indent="-514350">
              <a:buClr>
                <a:schemeClr val="accent5"/>
              </a:buClr>
              <a:buFont typeface="+mj-lt"/>
              <a:buAutoNum type="romanLcPeriod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Department of Rehabilitation</a:t>
            </a:r>
          </a:p>
          <a:p>
            <a:pPr marL="834390" lvl="1" indent="-514350">
              <a:buClr>
                <a:schemeClr val="accent5"/>
              </a:buClr>
              <a:buFont typeface="+mj-lt"/>
              <a:buAutoNum type="romanLcPeriod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Native American Tribes</a:t>
            </a:r>
          </a:p>
          <a:p>
            <a:pPr marL="320040" lvl="1">
              <a:buClr>
                <a:schemeClr val="accent5"/>
              </a:buClr>
            </a:pPr>
            <a:endParaRPr lang="en-US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20040" lvl="1">
              <a:buClr>
                <a:schemeClr val="accent5"/>
              </a:buClr>
            </a:pP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Many people assume they are sponsored when in fact they are not. We cannot hold seats until we have sponsorship authorization. </a:t>
            </a:r>
          </a:p>
        </p:txBody>
      </p:sp>
    </p:spTree>
    <p:extLst>
      <p:ext uri="{BB962C8B-B14F-4D97-AF65-F5344CB8AC3E}">
        <p14:creationId xmlns:p14="http://schemas.microsoft.com/office/powerpoint/2010/main" val="48545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09" y="143688"/>
            <a:ext cx="10633165" cy="62701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Funding 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903" y="770709"/>
            <a:ext cx="10398034" cy="583909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Job Market – Humboldt Workforce Coalition</a:t>
            </a:r>
            <a:r>
              <a:rPr lang="en-US" sz="3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0" algn="l">
              <a:spcBef>
                <a:spcPts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sz="31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409 K Street, Eureka</a:t>
            </a:r>
          </a:p>
          <a:p>
            <a:pPr marL="571500" lvl="0" indent="-5715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Del Norte SMART Workforce Center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0" algn="l"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875 5</a:t>
            </a:r>
            <a:r>
              <a:rPr lang="en-US" sz="31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 Street, Crescent City, </a:t>
            </a:r>
            <a:r>
              <a:rPr lang="en-US" sz="31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707-464-8347</a:t>
            </a:r>
          </a:p>
          <a:p>
            <a:pPr marL="342900" indent="-342900" algn="l"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Rehabilitation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1330</a:t>
            </a:r>
            <a:r>
              <a:rPr lang="en-US" sz="31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Bayshore Way, Suite 101, Eureka, </a:t>
            </a:r>
            <a:r>
              <a:rPr lang="en-US" sz="31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707-445-6300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Native Tribes 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NCIDC or Tribal Education office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Public Assistance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If you are receiving TANF, Welfare to Work, Cal Works, Cal Fresh, Etc., talk to your case worker to see what is possible.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Worker’s Compensation</a:t>
            </a:r>
          </a:p>
          <a:p>
            <a:pPr marL="342900" indent="-342900" algn="l">
              <a:buFont typeface="Wingdings" panose="05000000000000000000" pitchFamily="2" charset="2"/>
              <a:buChar char="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Family/Friends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People tend to be willing to pay for education.</a:t>
            </a:r>
          </a:p>
          <a:p>
            <a:pPr algn="l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1290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10" y="-65315"/>
            <a:ext cx="10659291" cy="8856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Nelnet Payment Plan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45105"/>
              </p:ext>
            </p:extLst>
          </p:nvPr>
        </p:nvGraphicFramePr>
        <p:xfrm>
          <a:off x="901338" y="940527"/>
          <a:ext cx="10280468" cy="277771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568746">
                  <a:extLst>
                    <a:ext uri="{9D8B030D-6E8A-4147-A177-3AD203B41FA5}">
                      <a16:colId xmlns:a16="http://schemas.microsoft.com/office/drawing/2014/main" val="3021558736"/>
                    </a:ext>
                  </a:extLst>
                </a:gridCol>
                <a:gridCol w="6711722">
                  <a:extLst>
                    <a:ext uri="{9D8B030D-6E8A-4147-A177-3AD203B41FA5}">
                      <a16:colId xmlns:a16="http://schemas.microsoft.com/office/drawing/2014/main" val="2605334595"/>
                    </a:ext>
                  </a:extLst>
                </a:gridCol>
              </a:tblGrid>
              <a:tr h="249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Phlebotomy Payment Plan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012371"/>
                  </a:ext>
                </a:extLst>
              </a:tr>
              <a:tr h="285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 Cost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$1,995  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5618"/>
                  </a:ext>
                </a:extLst>
              </a:tr>
              <a:tr h="7693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Down Payment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$1,000 &amp; $20 Payment Plan Fee Due upon registration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</a:t>
                      </a:r>
                      <a:r>
                        <a:rPr lang="en-US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2: </a:t>
                      </a: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$500 &amp; $20 Payment Plan Fee Due upon registration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28986"/>
                  </a:ext>
                </a:extLst>
              </a:tr>
              <a:tr h="665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Monthly Payment Amount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Approximately $332 for 3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2: Approximately $500 for 3 months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515063"/>
                  </a:ext>
                </a:extLst>
              </a:tr>
              <a:tr h="6940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Payment plans are to be processed with a Debit/Credit card only!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495772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83772" y="3802414"/>
            <a:ext cx="106592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Payment plans are available through Nelnet.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There is a $20 payment plan fee.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Payment plans must be set up when you register for class.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you choose to set up a payment plan your Certificate of Completion will be issued upon completion of your payment plan.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All payments must be complete prior to being allowed to take the NCCT exam.</a:t>
            </a:r>
          </a:p>
        </p:txBody>
      </p:sp>
    </p:spTree>
    <p:extLst>
      <p:ext uri="{BB962C8B-B14F-4D97-AF65-F5344CB8AC3E}">
        <p14:creationId xmlns:p14="http://schemas.microsoft.com/office/powerpoint/2010/main" val="1530151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6" y="-52252"/>
            <a:ext cx="10656917" cy="86214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Applucation</a:t>
            </a:r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76300"/>
            <a:ext cx="10904220" cy="576072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Applicants will be selected by random lottery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First 18 drawn will receive acceptance letters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Remaining applicants will receive waitlist letters and their # (ex. 7 of 23)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Application will be loaded to the Phlebotomy – Del Norte website by 1pm today</a:t>
            </a:r>
          </a:p>
          <a:p>
            <a:endParaRPr lang="en-US" sz="7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b="1" u="sng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Application period closes November 17, 2023 at 12pm</a:t>
            </a:r>
          </a:p>
          <a:p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b="1" dirty="0">
                <a:latin typeface="Cambria" panose="02040503050406030204" pitchFamily="18" charset="0"/>
                <a:ea typeface="Cambria" panose="02040503050406030204" pitchFamily="18" charset="0"/>
              </a:rPr>
              <a:t>Photos of applications will not be accepted!</a:t>
            </a:r>
          </a:p>
          <a:p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Applications can be mailed, emailed or faxed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6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Mail:</a:t>
            </a:r>
            <a:r>
              <a:rPr lang="en-US" sz="6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Adult and Community  Education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6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525 D Street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6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Eureka, CA 95501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</a:t>
            </a:r>
            <a:r>
              <a:rPr lang="en-US" sz="8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8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ace@redwoods.edu</a:t>
            </a:r>
            <a:endParaRPr lang="en-US" sz="8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8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Fax: </a:t>
            </a:r>
            <a:r>
              <a:rPr lang="en-US" sz="8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707-443-3417</a:t>
            </a:r>
          </a:p>
          <a:p>
            <a:pPr lvl="2"/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Payment is due at time of registration or must include a sponsorship letter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following needs to be submitted for registration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Registration Form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Release of Information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Payment or sponsorship letter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8484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39297-1DBF-B24E-BE9B-A234FA9734C7}"/>
              </a:ext>
            </a:extLst>
          </p:cNvPr>
          <p:cNvSpPr txBox="1">
            <a:spLocks/>
          </p:cNvSpPr>
          <p:nvPr/>
        </p:nvSpPr>
        <p:spPr>
          <a:xfrm>
            <a:off x="761446" y="-52252"/>
            <a:ext cx="10656917" cy="8621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 –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25159-72A1-5787-B0DD-59410EF86572}"/>
              </a:ext>
            </a:extLst>
          </p:cNvPr>
          <p:cNvSpPr txBox="1">
            <a:spLocks/>
          </p:cNvSpPr>
          <p:nvPr/>
        </p:nvSpPr>
        <p:spPr>
          <a:xfrm>
            <a:off x="1053638" y="920931"/>
            <a:ext cx="9958648" cy="571584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All letters will be mailed out no later than November 21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Accepted students will receive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Letter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Registration form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Background check info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Immunization info / checklist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Transcript info for CPDH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Cavolini" panose="020B0502040204020203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</a:t>
            </a:r>
            <a:r>
              <a:rPr lang="en-US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Registration form and payment arrangement need to be made as soon as possible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</a:t>
            </a:r>
            <a:r>
              <a:rPr lang="en-US" sz="1600" b="1" u="sng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Deadline to register is December 21</a:t>
            </a:r>
            <a:r>
              <a:rPr lang="en-US" sz="1600" b="1" u="sng" baseline="300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st</a:t>
            </a:r>
            <a:r>
              <a:rPr lang="en-US" sz="1600" b="1" u="sng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, 2023</a:t>
            </a:r>
          </a:p>
          <a:p>
            <a:pPr marL="0" indent="0">
              <a:buNone/>
            </a:pPr>
            <a:endParaRPr lang="en-US" sz="1000" dirty="0">
              <a:latin typeface="Cambria" panose="02040503050406030204" pitchFamily="18" charset="0"/>
              <a:ea typeface="Cambria" panose="02040503050406030204" pitchFamily="18" charset="0"/>
              <a:cs typeface="Cavolini" panose="020B0502040204020203" pitchFamily="66" charset="0"/>
            </a:endParaRP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Waitlisted students will receive: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Letter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Background check info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Immunization info / checklist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If a seat becomes available, we will call you.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Cavolini" panose="020B0502040204020203" pitchFamily="66" charset="0"/>
              </a:rPr>
              <a:t>		Please make sure your phone # is listed correctly, and your voicemail is not full!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0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710B6-4DB1-4B44-A357-F8553E26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50868"/>
            <a:ext cx="10668000" cy="22598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Welcome and Introductions</a:t>
            </a:r>
            <a:r>
              <a:rPr lang="en-US" sz="36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1075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E3C3-72F5-A644-A276-2E9F8538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9" y="142381"/>
            <a:ext cx="10668554" cy="58914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Questions????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BB559-8025-304A-A7EE-B8AA27DF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658" y="1926771"/>
            <a:ext cx="9958648" cy="224028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Email: </a:t>
            </a: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Phone: 707-476-4500</a:t>
            </a:r>
          </a:p>
          <a:p>
            <a:pPr marL="0" indent="0" algn="ctr">
              <a:buNone/>
            </a:pPr>
            <a:r>
              <a:rPr lang="en-US" sz="11200" dirty="0">
                <a:latin typeface="Cambria" panose="02040503050406030204" pitchFamily="18" charset="0"/>
                <a:ea typeface="Cambria" panose="02040503050406030204" pitchFamily="18" charset="0"/>
              </a:rPr>
              <a:t>Address: 525 D Street Eureka, CA 95501</a:t>
            </a:r>
          </a:p>
          <a:p>
            <a:pPr marL="0" indent="0" algn="ctr">
              <a:buNone/>
            </a:pPr>
            <a:endParaRPr lang="en-US" sz="1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1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9600" b="1" u="sng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Application and supporting documents will be </a:t>
            </a:r>
          </a:p>
          <a:p>
            <a:pPr marL="0" indent="0" algn="ctr">
              <a:buNone/>
            </a:pPr>
            <a:r>
              <a:rPr lang="en-US" sz="8600" b="1" u="sng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uploaded by 1pm today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1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2772C-410A-8D49-8BD9-F5E2B7C9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7" y="130630"/>
            <a:ext cx="10676867" cy="8096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0FB1-0967-054E-AE91-BDF65600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94" y="1264128"/>
            <a:ext cx="10261229" cy="4268584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phlebotomy is and what it is not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are the state requirements?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Course information, dates and format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Cost and funding options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Applicarion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41BE-1FED-AD4E-8A77-1D1D72C7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51047"/>
            <a:ext cx="10660242" cy="65885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What’s a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9BAF-9283-A94C-88E0-2A8F076E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1" y="928650"/>
            <a:ext cx="10463349" cy="508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Practices in hospitals, clinics and freestanding labs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 patient contact/care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Responsible for blood draws (venipuncture) and collections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Does not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administer medications or initiate IV access</a:t>
            </a:r>
          </a:p>
        </p:txBody>
      </p:sp>
    </p:spTree>
    <p:extLst>
      <p:ext uri="{BB962C8B-B14F-4D97-AF65-F5344CB8AC3E}">
        <p14:creationId xmlns:p14="http://schemas.microsoft.com/office/powerpoint/2010/main" val="12885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DF41-FEDE-B649-9772-69C1D7BB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94" y="151054"/>
            <a:ext cx="10726743" cy="98422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 makes a good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6693-57C2-D340-9406-A943C4BA3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269" y="1200593"/>
            <a:ext cx="10269542" cy="4873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Patience!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Empathy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Critical thinking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Communication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People skills</a:t>
            </a:r>
          </a:p>
        </p:txBody>
      </p:sp>
    </p:spTree>
    <p:extLst>
      <p:ext uri="{BB962C8B-B14F-4D97-AF65-F5344CB8AC3E}">
        <p14:creationId xmlns:p14="http://schemas.microsoft.com/office/powerpoint/2010/main" val="33543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26A7-E410-F24C-B369-835FCD65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570" y="176472"/>
            <a:ext cx="10660242" cy="81797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About the course..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4824" y="818213"/>
            <a:ext cx="10510613" cy="52952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Not-for-Credit Program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Nationally recognized certification exam is included (NHA)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Class includes: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Phlebotomy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Basic CPR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Textbooks, handouts, and online </a:t>
            </a:r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</a:rPr>
              <a:t>NHA test prep  </a:t>
            </a:r>
            <a:endParaRPr lang="en-US" sz="2800" dirty="0"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Materials and supplies for laboratory portions of the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Clinical rotation in a healthcare facility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Job Prep (resume, cover letter, interviewing)</a:t>
            </a:r>
          </a:p>
        </p:txBody>
      </p:sp>
    </p:spTree>
    <p:extLst>
      <p:ext uri="{BB962C8B-B14F-4D97-AF65-F5344CB8AC3E}">
        <p14:creationId xmlns:p14="http://schemas.microsoft.com/office/powerpoint/2010/main" val="5821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08" y="72440"/>
            <a:ext cx="10668554" cy="6852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Class Dates and Format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3D7811-8B4F-7744-9F23-0E5FEB026DDC}"/>
              </a:ext>
            </a:extLst>
          </p:cNvPr>
          <p:cNvSpPr txBox="1">
            <a:spLocks/>
          </p:cNvSpPr>
          <p:nvPr/>
        </p:nvSpPr>
        <p:spPr>
          <a:xfrm>
            <a:off x="1069016" y="1069967"/>
            <a:ext cx="10377609" cy="506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6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Dates: January 13, 2024 – April 20, 2024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        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 in person didactic/lab sessions – includes 2 makeup days </a:t>
            </a:r>
          </a:p>
          <a:p>
            <a:pPr marL="1028700" lvl="1" indent="-571500" algn="l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Cambria" panose="02040503050406030204" pitchFamily="18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Days: Saturdays</a:t>
            </a:r>
          </a:p>
          <a:p>
            <a:pPr marL="1028700" lvl="1" indent="-571500" algn="l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Cambria" panose="02040503050406030204" pitchFamily="18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Time: 9:00AM – 4:30PM (1/2 hour lunch)</a:t>
            </a:r>
          </a:p>
          <a:p>
            <a:pPr marL="1028700" lvl="1" indent="-571500" algn="l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Cambria" panose="02040503050406030204" pitchFamily="18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Location: CR Del Norte Education Center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Certification Exam</a:t>
            </a:r>
          </a:p>
          <a:p>
            <a:pPr marL="1028700" lvl="1" indent="-571500" algn="l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Cambria" panose="02040503050406030204" pitchFamily="18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May 4</a:t>
            </a:r>
            <a:r>
              <a:rPr lang="en-US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2024 at 10am – online in computer lab</a:t>
            </a:r>
          </a:p>
          <a:p>
            <a:pPr marL="1485900" lvl="2" indent="-571500" algn="l">
              <a:lnSpc>
                <a:spcPct val="100000"/>
              </a:lnSpc>
              <a:spcBef>
                <a:spcPts val="0"/>
              </a:spcBef>
              <a:buFont typeface="Cambria" panose="02040503050406030204" pitchFamily="18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Sign up information will be provided in class</a:t>
            </a:r>
          </a:p>
          <a:p>
            <a:pPr marL="1485900" lvl="2" indent="-571500" algn="l">
              <a:lnSpc>
                <a:spcPct val="100000"/>
              </a:lnSpc>
              <a:spcBef>
                <a:spcPts val="0"/>
              </a:spcBef>
              <a:buFont typeface="Cambria" panose="02040503050406030204" pitchFamily="18" charset="0"/>
              <a:buChar char="•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0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ED414-B18E-234F-B94B-BC37E0D0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9964"/>
            <a:ext cx="10668000" cy="75396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 Entrance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971" y="681353"/>
            <a:ext cx="10656029" cy="56606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Healthcare requirements are subject to the requirements of the clinical site and CR’s policies and are subject to change.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ALL Requirements must be met by January 7, 2023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Physical Exam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The following will be due on  the First Day of Class: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Background Check through Castle Branch Approximately $35.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Signed Disclosure Statements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Immunizations Records – </a:t>
            </a: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Exceptions!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 cannot enter the clinical portion of the class unless you submitted proof of all the required immunizations and all documentation has been signed and approved.</a:t>
            </a:r>
          </a:p>
        </p:txBody>
      </p:sp>
    </p:spTree>
    <p:extLst>
      <p:ext uri="{BB962C8B-B14F-4D97-AF65-F5344CB8AC3E}">
        <p14:creationId xmlns:p14="http://schemas.microsoft.com/office/powerpoint/2010/main" val="427428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8281" y="176938"/>
            <a:ext cx="7888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Immunizations Costs and Guidelines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6651" y="823269"/>
            <a:ext cx="9866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You must have the majority of these on the first day of class!!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C1EDE1-0340-9A9E-0974-FB23CD3C4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02385"/>
              </p:ext>
            </p:extLst>
          </p:nvPr>
        </p:nvGraphicFramePr>
        <p:xfrm>
          <a:off x="966650" y="1319496"/>
          <a:ext cx="9034599" cy="522373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7110069">
                  <a:extLst>
                    <a:ext uri="{9D8B030D-6E8A-4147-A177-3AD203B41FA5}">
                      <a16:colId xmlns:a16="http://schemas.microsoft.com/office/drawing/2014/main" val="1605986814"/>
                    </a:ext>
                  </a:extLst>
                </a:gridCol>
                <a:gridCol w="1924530">
                  <a:extLst>
                    <a:ext uri="{9D8B030D-6E8A-4147-A177-3AD203B41FA5}">
                      <a16:colId xmlns:a16="http://schemas.microsoft.com/office/drawing/2014/main" val="1026909885"/>
                    </a:ext>
                  </a:extLst>
                </a:gridCol>
              </a:tblGrid>
              <a:tr h="464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00">
                          <a:effectLst/>
                        </a:rPr>
                        <a:t>Immunization or Titer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00" dirty="0" err="1">
                          <a:effectLst/>
                        </a:rPr>
                        <a:t>Appro</a:t>
                      </a:r>
                      <a:r>
                        <a:rPr lang="en-US" sz="1000" u="sng" kern="100" dirty="0">
                          <a:effectLst/>
                        </a:rPr>
                        <a:t>. Cost*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1799598884"/>
                  </a:ext>
                </a:extLst>
              </a:tr>
              <a:tr h="1399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COVID, Moderna – 2 doses plus booster (prior to 2023)</a:t>
                      </a:r>
                      <a:endParaRPr lang="en-US" sz="9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COVID, Pfizer – 2 doses plus booster (prior to 2023)</a:t>
                      </a:r>
                      <a:endParaRPr lang="en-US" sz="9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COVID, J&amp;J - 1 dose plus booster (prior to 2023)</a:t>
                      </a:r>
                      <a:endParaRPr lang="en-US" sz="9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COVID, (2023- present) 1 dose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Free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2262693392"/>
                  </a:ext>
                </a:extLst>
              </a:tr>
              <a:tr h="464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Flu - current season (annually, August – April) – 1 dose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Free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3360843764"/>
                  </a:ext>
                </a:extLst>
              </a:tr>
              <a:tr h="310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Hepatitis B – (option 1) </a:t>
                      </a:r>
                      <a:r>
                        <a:rPr lang="en-US" sz="1000" b="0" kern="100" dirty="0" err="1">
                          <a:effectLst/>
                        </a:rPr>
                        <a:t>Hepislav</a:t>
                      </a:r>
                      <a:r>
                        <a:rPr lang="en-US" sz="1000" b="0" kern="100" dirty="0">
                          <a:effectLst/>
                        </a:rPr>
                        <a:t>, </a:t>
                      </a:r>
                      <a:r>
                        <a:rPr lang="en-US" sz="1000" kern="100" dirty="0">
                          <a:effectLst/>
                        </a:rPr>
                        <a:t>2 doses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511094061"/>
                  </a:ext>
                </a:extLst>
              </a:tr>
              <a:tr h="742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Hepatitis B – (option 2) </a:t>
                      </a:r>
                      <a:r>
                        <a:rPr lang="en-US" sz="1000" b="0" kern="100" dirty="0" err="1">
                          <a:effectLst/>
                        </a:rPr>
                        <a:t>Energix</a:t>
                      </a:r>
                      <a:r>
                        <a:rPr lang="en-US" sz="1000" b="0" kern="100" dirty="0">
                          <a:effectLst/>
                        </a:rPr>
                        <a:t> / </a:t>
                      </a:r>
                      <a:r>
                        <a:rPr lang="en-US" sz="1000" b="0" kern="100" dirty="0" err="1">
                          <a:effectLst/>
                        </a:rPr>
                        <a:t>Recombivax</a:t>
                      </a:r>
                      <a:r>
                        <a:rPr lang="en-US" sz="1000" kern="100" dirty="0">
                          <a:effectLst/>
                        </a:rPr>
                        <a:t>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3 doses 4 weeks between 1st two doses,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8 weeks between dose 2 &amp; 3, but 16 weeks between dose 1 &amp; 3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3807769558"/>
                  </a:ext>
                </a:extLst>
              </a:tr>
              <a:tr h="7330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Measles – 2 doses, 4 weeks between doses</a:t>
                      </a:r>
                      <a:endParaRPr lang="en-US" sz="9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Mumps -  2 doses, 4 weeks between doses</a:t>
                      </a:r>
                      <a:endParaRPr lang="en-US" sz="9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Rubella - 2 doses, 4 weeks between doses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00">
                          <a:effectLst/>
                        </a:rPr>
                        <a:t> 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209017126"/>
                  </a:ext>
                </a:extLst>
              </a:tr>
              <a:tr h="48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TB - PPD – 2 Negative tests or 1 QuantiFERON test – no more than 3 months old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Unknown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4265670267"/>
                  </a:ext>
                </a:extLst>
              </a:tr>
              <a:tr h="310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TDAP – 1 dose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Unknown</a:t>
                      </a:r>
                      <a:endParaRPr lang="en-US" sz="9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1004802887"/>
                  </a:ext>
                </a:extLst>
              </a:tr>
              <a:tr h="310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Varicella/Chicken Pox – 2 doses – 4 weeks apart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$129</a:t>
                      </a:r>
                      <a:endParaRPr lang="en-US" sz="9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6" marR="51306" marT="7126" marB="0" anchor="ctr"/>
                </a:tc>
                <a:extLst>
                  <a:ext uri="{0D108BD9-81ED-4DB2-BD59-A6C34878D82A}">
                    <a16:rowId xmlns:a16="http://schemas.microsoft.com/office/drawing/2014/main" val="331923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8510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18062</TotalTime>
  <Words>1436</Words>
  <Application>Microsoft Office PowerPoint</Application>
  <PresentationFormat>Widescreen</PresentationFormat>
  <Paragraphs>210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Aharoni</vt:lpstr>
      <vt:lpstr>Arial</vt:lpstr>
      <vt:lpstr>Avenir Next LT Pro</vt:lpstr>
      <vt:lpstr>Cambria</vt:lpstr>
      <vt:lpstr>Times New Roman</vt:lpstr>
      <vt:lpstr>Wingdings</vt:lpstr>
      <vt:lpstr>PrismaticVTI</vt:lpstr>
      <vt:lpstr>PowerPoint Presentation</vt:lpstr>
      <vt:lpstr>    Welcome and Introductions </vt:lpstr>
      <vt:lpstr>Agenda</vt:lpstr>
      <vt:lpstr>What’s a Phlebotomist?</vt:lpstr>
      <vt:lpstr>What makes a good Phlebotomist?</vt:lpstr>
      <vt:lpstr>About the course..</vt:lpstr>
      <vt:lpstr>Class Dates and Format</vt:lpstr>
      <vt:lpstr>Clinical Externship Entrance Requirements</vt:lpstr>
      <vt:lpstr>PowerPoint Presentation</vt:lpstr>
      <vt:lpstr>Immunization Information</vt:lpstr>
      <vt:lpstr>Clinical Externship </vt:lpstr>
      <vt:lpstr>Requirements to apply for CPT 1 License</vt:lpstr>
      <vt:lpstr>Health and Safety </vt:lpstr>
      <vt:lpstr>Costs</vt:lpstr>
      <vt:lpstr>Payment options</vt:lpstr>
      <vt:lpstr>Funding Sources</vt:lpstr>
      <vt:lpstr>Nelnet Payment Plan</vt:lpstr>
      <vt:lpstr>Applucation Process</vt:lpstr>
      <vt:lpstr>PowerPoint Presentation</vt:lpstr>
      <vt:lpstr>Questions????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Phlebotomy Program</dc:title>
  <dc:creator>Microsoft Office User</dc:creator>
  <cp:lastModifiedBy>Engman, Tami</cp:lastModifiedBy>
  <cp:revision>78</cp:revision>
  <cp:lastPrinted>2023-10-16T18:36:30Z</cp:lastPrinted>
  <dcterms:created xsi:type="dcterms:W3CDTF">2021-05-28T21:17:24Z</dcterms:created>
  <dcterms:modified xsi:type="dcterms:W3CDTF">2023-10-21T18:53:16Z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b65281-30be-477e-ab72-69dd1df6454d_Enabled">
    <vt:lpwstr>true</vt:lpwstr>
  </property>
  <property fmtid="{D5CDD505-2E9C-101B-9397-08002B2CF9AE}" pid="3" name="MSIP_Label_95b65281-30be-477e-ab72-69dd1df6454d_SetDate">
    <vt:lpwstr>2023-10-12T15:25:02Z</vt:lpwstr>
  </property>
  <property fmtid="{D5CDD505-2E9C-101B-9397-08002B2CF9AE}" pid="4" name="MSIP_Label_95b65281-30be-477e-ab72-69dd1df6454d_Method">
    <vt:lpwstr>Standard</vt:lpwstr>
  </property>
  <property fmtid="{D5CDD505-2E9C-101B-9397-08002B2CF9AE}" pid="5" name="MSIP_Label_95b65281-30be-477e-ab72-69dd1df6454d_Name">
    <vt:lpwstr>defa4170-0d19-0005-0004-bc88714345d2</vt:lpwstr>
  </property>
  <property fmtid="{D5CDD505-2E9C-101B-9397-08002B2CF9AE}" pid="6" name="MSIP_Label_95b65281-30be-477e-ab72-69dd1df6454d_SiteId">
    <vt:lpwstr>8c90edff-0a72-43a7-9568-3eb28b3c8f82</vt:lpwstr>
  </property>
  <property fmtid="{D5CDD505-2E9C-101B-9397-08002B2CF9AE}" pid="7" name="MSIP_Label_95b65281-30be-477e-ab72-69dd1df6454d_ActionId">
    <vt:lpwstr>16c1dee5-70fe-42ac-9ace-d8bee0bb8ae4</vt:lpwstr>
  </property>
  <property fmtid="{D5CDD505-2E9C-101B-9397-08002B2CF9AE}" pid="8" name="MSIP_Label_95b65281-30be-477e-ab72-69dd1df6454d_ContentBits">
    <vt:lpwstr>0</vt:lpwstr>
  </property>
</Properties>
</file>