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79" r:id="rId7"/>
    <p:sldId id="280" r:id="rId8"/>
    <p:sldId id="260" r:id="rId9"/>
    <p:sldId id="263" r:id="rId10"/>
    <p:sldId id="276" r:id="rId11"/>
    <p:sldId id="268" r:id="rId12"/>
    <p:sldId id="269" r:id="rId13"/>
    <p:sldId id="267" r:id="rId14"/>
    <p:sldId id="275" r:id="rId15"/>
    <p:sldId id="278" r:id="rId16"/>
    <p:sldId id="264" r:id="rId17"/>
    <p:sldId id="265" r:id="rId18"/>
    <p:sldId id="277" r:id="rId19"/>
    <p:sldId id="281" r:id="rId20"/>
    <p:sldId id="282" r:id="rId21"/>
    <p:sldId id="266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4C3"/>
    <a:srgbClr val="FCE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343" autoAdjust="0"/>
  </p:normalViewPr>
  <p:slideViewPr>
    <p:cSldViewPr snapToGrid="0">
      <p:cViewPr>
        <p:scale>
          <a:sx n="75" d="100"/>
          <a:sy n="75" d="100"/>
        </p:scale>
        <p:origin x="52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2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7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6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7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1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5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061C-C6DC-49CF-9A83-BB7E31F57BD6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1DE6-72D2-4A57-BC1F-A9A13BF63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0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dwoods.edu/admissions/Admissions-Home/1-Apply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dwoods.edu/adulted/Details/ArtMID/17955/ArticleID/5554/Medical-Assistant-Progra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ed@redwoods.ed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61" y="0"/>
            <a:ext cx="10048885" cy="38826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400" y="4238444"/>
            <a:ext cx="9144000" cy="248682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Medical Assistant Program</a:t>
            </a:r>
          </a:p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Fall 2024</a:t>
            </a:r>
          </a:p>
          <a:p>
            <a:pPr>
              <a:spcBef>
                <a:spcPts val="1200"/>
              </a:spcBef>
            </a:pP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Adult &amp; Community Education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87" y="260325"/>
            <a:ext cx="8735675" cy="13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1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242" y="239018"/>
            <a:ext cx="8637557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 Entrance Requirements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358" y="1292346"/>
            <a:ext cx="1118339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Healthcare requirements are subject to the requirements of the clinical site and CR’s policies and are subject to change.</a:t>
            </a:r>
          </a:p>
          <a:p>
            <a:pPr lvl="0"/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Background Check </a:t>
            </a: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Immunizations</a:t>
            </a:r>
          </a:p>
          <a:p>
            <a:pPr lvl="0"/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Physical Exam must be submitted by September 20</a:t>
            </a:r>
            <a:r>
              <a:rPr lang="en-U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, 2024</a:t>
            </a:r>
          </a:p>
          <a:p>
            <a:pPr lvl="2"/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7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929" y="244501"/>
            <a:ext cx="221419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Fees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: Free</a:t>
            </a:r>
          </a:p>
        </p:txBody>
      </p:sp>
      <p:sp>
        <p:nvSpPr>
          <p:cNvPr id="3" name="Rectangle 2"/>
          <p:cNvSpPr/>
          <p:nvPr/>
        </p:nvSpPr>
        <p:spPr>
          <a:xfrm>
            <a:off x="509166" y="1074340"/>
            <a:ext cx="10909297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Includes: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Medical Assisting Program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CPR for Healthcare Providers (BLS) Certificate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Textbook, NHA review book, handouts, 3 scrub uniforms, stethoscope and all lab supplies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Clinical rotation in a healthcare facility to meet the requirements of the certifying body (unpaid)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National Medical Assisting Examination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Job preparation skills: resume preparation, cover letter, interview practice and negotiations with employers</a:t>
            </a:r>
            <a:endParaRPr lang="en-US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94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656" y="225046"/>
            <a:ext cx="1068535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Other Anticipated Costs for Class: $300-$400 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057" y="1359447"/>
            <a:ext cx="10809545" cy="3157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Watch with second hand (not required)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Comfortable,  closed-toe shoes. </a:t>
            </a:r>
            <a:r>
              <a:rPr lang="en-US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No Crocs allowed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Background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check through Castle Branch: Approximately $35-$37.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Physical -cost will vary based on your doctor’s fee and your insurance.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Immunizations -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Approximately $250 – </a:t>
            </a: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 exceptions!</a:t>
            </a:r>
            <a:endParaRPr lang="en-US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2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323" y="296145"/>
            <a:ext cx="554427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Immunization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323" y="1133669"/>
            <a:ext cx="1167551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Immunizations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are </a:t>
            </a:r>
            <a:r>
              <a:rPr lang="en-US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absolutely required!!!!</a:t>
            </a:r>
          </a:p>
          <a:p>
            <a:pPr lvl="1">
              <a:lnSpc>
                <a:spcPct val="150000"/>
              </a:lnSpc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no exceptions!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Can be obtained through your doctor, a pharmacy or at</a:t>
            </a:r>
          </a:p>
          <a:p>
            <a:pPr lvl="1">
              <a:spcBef>
                <a:spcPts val="600"/>
              </a:spcBef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Public Health Main Clinic, Eureka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592 I Street, Eureka, CA 95501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707-445-6200</a:t>
            </a:r>
          </a:p>
        </p:txBody>
      </p:sp>
    </p:spTree>
    <p:extLst>
      <p:ext uri="{BB962C8B-B14F-4D97-AF65-F5344CB8AC3E}">
        <p14:creationId xmlns:p14="http://schemas.microsoft.com/office/powerpoint/2010/main" val="152256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82" y="307468"/>
            <a:ext cx="544328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Immunization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780" y="1512368"/>
            <a:ext cx="11430001" cy="4975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If you already have these, you do not have to get again</a:t>
            </a:r>
            <a:endParaRPr lang="en-US" sz="3600" dirty="0"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If you think you already had these or had the illness, but do not have documentation -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You can get a 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Quantitative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Titer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This will show that you have the antibodies. If antibodies are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not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present, then you will need the immunization!</a:t>
            </a:r>
          </a:p>
        </p:txBody>
      </p:sp>
    </p:spTree>
    <p:extLst>
      <p:ext uri="{BB962C8B-B14F-4D97-AF65-F5344CB8AC3E}">
        <p14:creationId xmlns:p14="http://schemas.microsoft.com/office/powerpoint/2010/main" val="1695121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10" y="354335"/>
            <a:ext cx="6021841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Immunization Requirements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19A745C-A37A-6284-B677-0D10C5B82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05066"/>
              </p:ext>
            </p:extLst>
          </p:nvPr>
        </p:nvGraphicFramePr>
        <p:xfrm>
          <a:off x="263010" y="1319496"/>
          <a:ext cx="11262240" cy="531253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1262240">
                  <a:extLst>
                    <a:ext uri="{9D8B030D-6E8A-4147-A177-3AD203B41FA5}">
                      <a16:colId xmlns:a16="http://schemas.microsoft.com/office/drawing/2014/main" val="1605986814"/>
                    </a:ext>
                  </a:extLst>
                </a:gridCol>
              </a:tblGrid>
              <a:tr h="432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kern="100" dirty="0">
                          <a:effectLst/>
                        </a:rPr>
                        <a:t>Immunization or Titer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1799598884"/>
                  </a:ext>
                </a:extLst>
              </a:tr>
              <a:tr h="1305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COVID, Moderna – 2 doses plus booster (prior to 2023)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COVID, Pfizer – 2 doses plus booster (prior to 2023)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COVID, J&amp;J - 1 dose plus booster (prior to 2023)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COVID, (2023- present) 1 dose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2262693392"/>
                  </a:ext>
                </a:extLst>
              </a:tr>
              <a:tr h="432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Flu - current season (annually, August – April) – 1 dose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3360843764"/>
                  </a:ext>
                </a:extLst>
              </a:tr>
              <a:tr h="289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Hepatitis B – (option 1) </a:t>
                      </a:r>
                      <a:r>
                        <a:rPr lang="en-US" sz="1800" b="0" kern="100" dirty="0" err="1">
                          <a:effectLst/>
                        </a:rPr>
                        <a:t>Hepislav</a:t>
                      </a:r>
                      <a:r>
                        <a:rPr lang="en-US" sz="1800" b="0" kern="100" dirty="0">
                          <a:effectLst/>
                        </a:rPr>
                        <a:t>, </a:t>
                      </a:r>
                      <a:r>
                        <a:rPr lang="en-US" sz="1800" kern="100" dirty="0">
                          <a:effectLst/>
                        </a:rPr>
                        <a:t>2 doses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/>
                </a:tc>
                <a:extLst>
                  <a:ext uri="{0D108BD9-81ED-4DB2-BD59-A6C34878D82A}">
                    <a16:rowId xmlns:a16="http://schemas.microsoft.com/office/drawing/2014/main" val="511094061"/>
                  </a:ext>
                </a:extLst>
              </a:tr>
              <a:tr h="692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Hepatitis B – (option 2) </a:t>
                      </a:r>
                      <a:r>
                        <a:rPr lang="en-US" sz="1800" b="0" kern="100" dirty="0" err="1">
                          <a:effectLst/>
                        </a:rPr>
                        <a:t>Energix</a:t>
                      </a:r>
                      <a:r>
                        <a:rPr lang="en-US" sz="1800" b="0" kern="100" dirty="0">
                          <a:effectLst/>
                        </a:rPr>
                        <a:t> / </a:t>
                      </a:r>
                      <a:r>
                        <a:rPr lang="en-US" sz="1800" b="0" kern="100" dirty="0" err="1">
                          <a:effectLst/>
                        </a:rPr>
                        <a:t>Recombivax</a:t>
                      </a:r>
                      <a:r>
                        <a:rPr lang="en-US" sz="1800" kern="100" dirty="0">
                          <a:effectLst/>
                        </a:rPr>
                        <a:t>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 3 doses 4 weeks between 1st two doses,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 weeks between dose 2 &amp; 3, but 16 weeks between dose 1 &amp; 3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/>
                </a:tc>
                <a:extLst>
                  <a:ext uri="{0D108BD9-81ED-4DB2-BD59-A6C34878D82A}">
                    <a16:rowId xmlns:a16="http://schemas.microsoft.com/office/drawing/2014/main" val="3807769558"/>
                  </a:ext>
                </a:extLst>
              </a:tr>
              <a:tr h="6836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Measles – 2 doses, 4 weeks between doses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Mumps -  2 doses, 4 weeks between doses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Rubella - 2 doses, 4 weeks between doses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209017126"/>
                  </a:ext>
                </a:extLst>
              </a:tr>
              <a:tr h="455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TB - Negative test, PPD chest X-ray, or 1 QuantiFERON blood test </a:t>
                      </a:r>
                      <a:r>
                        <a:rPr lang="en-US" sz="1800" kern="100">
                          <a:effectLst/>
                        </a:rPr>
                        <a:t>or titer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4265670267"/>
                  </a:ext>
                </a:extLst>
              </a:tr>
              <a:tr h="289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TDAP – 1 dose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1004802887"/>
                  </a:ext>
                </a:extLst>
              </a:tr>
              <a:tr h="289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Varicella/Chicken Pox – 2 doses – 4 weeks apart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331923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5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417" y="219562"/>
            <a:ext cx="456740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>
                <a:latin typeface="Cambria" panose="02040503050406030204" pitchFamily="18" charset="0"/>
                <a:ea typeface="Cambria" panose="02040503050406030204" pitchFamily="18" charset="0"/>
              </a:rPr>
              <a:t>Getting Started at CR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0567" y="1364921"/>
            <a:ext cx="1110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0567" y="1364921"/>
            <a:ext cx="11410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 Apply to the College First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3600" dirty="0">
                <a:hlinkClick r:id="rId2"/>
              </a:rPr>
              <a:t>Admissions &gt; Admissions Home &gt; 1-Apply (redwoods.edu)</a:t>
            </a:r>
            <a:endParaRPr lang="en-US" sz="3600" dirty="0"/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If you have NEVER taken any CR classes, or have not attended since  2023, you MUST REAPPLY!</a:t>
            </a:r>
          </a:p>
        </p:txBody>
      </p:sp>
    </p:spTree>
    <p:extLst>
      <p:ext uri="{BB962C8B-B14F-4D97-AF65-F5344CB8AC3E}">
        <p14:creationId xmlns:p14="http://schemas.microsoft.com/office/powerpoint/2010/main" val="3950483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23" y="198507"/>
            <a:ext cx="693260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Process &amp; Timeline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755" y="976718"/>
            <a:ext cx="11170490" cy="654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will be available later today on the website: </a:t>
            </a:r>
          </a:p>
          <a:p>
            <a:r>
              <a:rPr lang="en-US" sz="2800" dirty="0">
                <a:hlinkClick r:id="rId2"/>
              </a:rPr>
              <a:t>MA 201/201A: Medical Assistant Program (redwoods.edu)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July 3</a:t>
            </a:r>
            <a:r>
              <a:rPr lang="en-US" sz="28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rd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2024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– Application Deadline – 12pm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Can be mailed to address listed in the application, faxed, or emailed. </a:t>
            </a:r>
          </a:p>
          <a:p>
            <a:pPr lvl="2">
              <a:lnSpc>
                <a:spcPct val="150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Photos of the application will </a:t>
            </a: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NOT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be accepted!</a:t>
            </a:r>
          </a:p>
          <a:p>
            <a:pPr lvl="2">
              <a:lnSpc>
                <a:spcPct val="150000"/>
              </a:lnSpc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 algn="ctr">
              <a:lnSpc>
                <a:spcPct val="150000"/>
              </a:lnSpc>
            </a:pPr>
            <a:r>
              <a:rPr lang="en-US" sz="2600" b="1" u="sng" dirty="0">
                <a:latin typeface="Cambria" panose="02040503050406030204" pitchFamily="18" charset="0"/>
                <a:ea typeface="Cambria" panose="02040503050406030204" pitchFamily="18" charset="0"/>
              </a:rPr>
              <a:t>All applications received are timestamped, and any applications  received after  deadline will not be accepted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2">
              <a:lnSpc>
                <a:spcPct val="150000"/>
              </a:lnSpc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>
              <a:lnSpc>
                <a:spcPct val="150000"/>
              </a:lnSpc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>
              <a:lnSpc>
                <a:spcPct val="150000"/>
              </a:lnSpc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1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23" y="198507"/>
            <a:ext cx="72564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Process &amp; Timeline II</a:t>
            </a:r>
          </a:p>
        </p:txBody>
      </p:sp>
      <p:sp>
        <p:nvSpPr>
          <p:cNvPr id="3" name="Rectangle 2"/>
          <p:cNvSpPr/>
          <p:nvPr/>
        </p:nvSpPr>
        <p:spPr>
          <a:xfrm>
            <a:off x="568958" y="1028647"/>
            <a:ext cx="11170490" cy="536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Applicants drawn via random lottery: July 3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rd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, 2024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On that same date: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Status letters </a:t>
            </a:r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mailed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to the address you provide </a:t>
            </a:r>
          </a:p>
          <a:p>
            <a:pPr lvl="1">
              <a:lnSpc>
                <a:spcPct val="150000"/>
              </a:lnSpc>
            </a:pPr>
            <a:endParaRPr lang="en-US" sz="7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Accepted students will receive: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	Acceptance letter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	Immunization checklist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	Background check information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	Physical Exam Form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	Add Card</a:t>
            </a:r>
          </a:p>
          <a:p>
            <a:pPr lvl="1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		Must be returned to our office by July 31, 2024</a:t>
            </a:r>
          </a:p>
          <a:p>
            <a:pPr lvl="1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sz="2000" b="1" u="sng" dirty="0">
                <a:latin typeface="Cambria" panose="02040503050406030204" pitchFamily="18" charset="0"/>
                <a:ea typeface="Cambria" panose="02040503050406030204" pitchFamily="18" charset="0"/>
              </a:rPr>
              <a:t>Please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notify our office ASAP if you are no longer interested. </a:t>
            </a:r>
          </a:p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If we do not receive your add card by July 31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2024 – your spot will be offered to the first student on the waitlist</a:t>
            </a:r>
          </a:p>
        </p:txBody>
      </p:sp>
    </p:spTree>
    <p:extLst>
      <p:ext uri="{BB962C8B-B14F-4D97-AF65-F5344CB8AC3E}">
        <p14:creationId xmlns:p14="http://schemas.microsoft.com/office/powerpoint/2010/main" val="2921673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5408AEE-5B24-A032-ED62-2949B6F1E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713" y="1078185"/>
            <a:ext cx="9564757" cy="332960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1200"/>
              </a:spcBef>
            </a:pPr>
            <a:endParaRPr lang="en-US" sz="28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spcBef>
                <a:spcPts val="1200"/>
              </a:spcBef>
            </a:pPr>
            <a:r>
              <a:rPr lang="en-US" sz="14400" b="1" u="sng" dirty="0">
                <a:latin typeface="Cambria" panose="02040503050406030204" pitchFamily="18" charset="0"/>
                <a:ea typeface="Cambria" panose="02040503050406030204" pitchFamily="18" charset="0"/>
              </a:rPr>
              <a:t>WAITLISTED STUDENTS</a:t>
            </a:r>
          </a:p>
          <a:p>
            <a:pPr algn="l">
              <a:spcBef>
                <a:spcPts val="1200"/>
              </a:spcBef>
            </a:pPr>
            <a:endParaRPr lang="en-US" sz="80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spcBef>
                <a:spcPts val="1200"/>
              </a:spcBef>
            </a:pPr>
            <a:r>
              <a:rPr lang="en-US" sz="11200" dirty="0">
                <a:latin typeface="Cambria" panose="02040503050406030204" pitchFamily="18" charset="0"/>
                <a:ea typeface="Cambria" panose="02040503050406030204" pitchFamily="18" charset="0"/>
              </a:rPr>
              <a:t>Waitlisted students receive:</a:t>
            </a:r>
          </a:p>
          <a:p>
            <a:pPr marL="1143000" indent="-1143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9600" i="1" dirty="0">
                <a:latin typeface="Cambria" panose="02040503050406030204" pitchFamily="18" charset="0"/>
                <a:ea typeface="Cambria" panose="02040503050406030204" pitchFamily="18" charset="0"/>
              </a:rPr>
              <a:t>Waitlist letter, with their waitlist # (3 of 26, for example)</a:t>
            </a:r>
          </a:p>
          <a:p>
            <a:pPr marL="1143000" indent="-1143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9600" i="1" dirty="0">
                <a:latin typeface="Cambria" panose="02040503050406030204" pitchFamily="18" charset="0"/>
                <a:ea typeface="Cambria" panose="02040503050406030204" pitchFamily="18" charset="0"/>
              </a:rPr>
              <a:t>Immunization checklist</a:t>
            </a:r>
          </a:p>
          <a:p>
            <a:pPr marL="1143000" indent="-1143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9600" i="1" dirty="0">
                <a:latin typeface="Cambria" panose="02040503050406030204" pitchFamily="18" charset="0"/>
                <a:ea typeface="Cambria" panose="02040503050406030204" pitchFamily="18" charset="0"/>
              </a:rPr>
              <a:t>Background check information</a:t>
            </a:r>
          </a:p>
          <a:p>
            <a:pPr marL="1143000" indent="-1143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9600" i="1" dirty="0">
                <a:latin typeface="Cambria" panose="02040503050406030204" pitchFamily="18" charset="0"/>
                <a:ea typeface="Cambria" panose="02040503050406030204" pitchFamily="18" charset="0"/>
              </a:rPr>
              <a:t>Physical  Exam Form</a:t>
            </a:r>
          </a:p>
          <a:p>
            <a:pPr algn="l">
              <a:spcBef>
                <a:spcPts val="1200"/>
              </a:spcBef>
            </a:pPr>
            <a:endParaRPr lang="en-US" sz="9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spcBef>
                <a:spcPts val="1200"/>
              </a:spcBef>
            </a:pPr>
            <a:r>
              <a:rPr lang="en-US" sz="11200" dirty="0">
                <a:latin typeface="Cambria" panose="02040503050406030204" pitchFamily="18" charset="0"/>
                <a:ea typeface="Cambria" panose="02040503050406030204" pitchFamily="18" charset="0"/>
              </a:rPr>
              <a:t>You will be called if a seat becomes available, in the order you were drawn in the lottery </a:t>
            </a:r>
          </a:p>
          <a:p>
            <a:pPr algn="l">
              <a:spcBef>
                <a:spcPts val="1200"/>
              </a:spcBef>
            </a:pPr>
            <a:endParaRPr lang="en-US" sz="1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spcBef>
                <a:spcPts val="1200"/>
              </a:spcBef>
            </a:pPr>
            <a:r>
              <a:rPr lang="en-US" sz="11200" b="1" dirty="0">
                <a:latin typeface="Cambria" panose="02040503050406030204" pitchFamily="18" charset="0"/>
                <a:ea typeface="Cambria" panose="02040503050406030204" pitchFamily="18" charset="0"/>
              </a:rPr>
              <a:t>This could even occur on Orientation day.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27F0D5-5E23-B080-5D28-303029F5B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8" y="74991"/>
            <a:ext cx="7669696" cy="590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Process &amp; Timeline III</a:t>
            </a:r>
          </a:p>
        </p:txBody>
      </p:sp>
    </p:spTree>
    <p:extLst>
      <p:ext uri="{BB962C8B-B14F-4D97-AF65-F5344CB8AC3E}">
        <p14:creationId xmlns:p14="http://schemas.microsoft.com/office/powerpoint/2010/main" val="49698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978" y="991154"/>
            <a:ext cx="69159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Instructors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Daniel L. Doble, CCMA 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James Gordon, RN</a:t>
            </a:r>
          </a:p>
          <a:p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842" y="275308"/>
            <a:ext cx="562513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Welcome and Introductions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5329" y="2836444"/>
            <a:ext cx="8563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Adult &amp; Community Education Staff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Amber Cavanaugh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Giselle Cabrero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Tami Engman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Michele Holper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Jonny Maiullo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833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612FE725-0AB8-F016-9256-FF9BCEDCD434}"/>
              </a:ext>
            </a:extLst>
          </p:cNvPr>
          <p:cNvSpPr txBox="1">
            <a:spLocks/>
          </p:cNvSpPr>
          <p:nvPr/>
        </p:nvSpPr>
        <p:spPr>
          <a:xfrm>
            <a:off x="487017" y="310965"/>
            <a:ext cx="766969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Some additional tips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76FB31-8B80-D6CC-CBA3-2AEEFCECAB09}"/>
              </a:ext>
            </a:extLst>
          </p:cNvPr>
          <p:cNvSpPr txBox="1"/>
          <p:nvPr/>
        </p:nvSpPr>
        <p:spPr>
          <a:xfrm>
            <a:off x="487017" y="1391478"/>
            <a:ext cx="11217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We encourage you to submit your immunization records and background check 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prior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to the Mandatory Orientation date , following these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guidlelines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You have an “accepted” or “waitlisted” letter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Documents are not submitted one at a time.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Photos of documents are not acceptable!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75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901" y="2141164"/>
            <a:ext cx="1076379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Email: 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ACE@redwoods.edu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Phone: 707-476-4500</a:t>
            </a:r>
          </a:p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Fax: 707-443-3417 </a:t>
            </a:r>
          </a:p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Address: 525 D Street Eureka, CA 95501</a:t>
            </a:r>
          </a:p>
        </p:txBody>
      </p:sp>
      <p:sp>
        <p:nvSpPr>
          <p:cNvPr id="7" name="Rectangle 6"/>
          <p:cNvSpPr/>
          <p:nvPr/>
        </p:nvSpPr>
        <p:spPr>
          <a:xfrm>
            <a:off x="291935" y="604425"/>
            <a:ext cx="3347391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Questions?????</a:t>
            </a:r>
          </a:p>
        </p:txBody>
      </p:sp>
    </p:spTree>
    <p:extLst>
      <p:ext uri="{BB962C8B-B14F-4D97-AF65-F5344CB8AC3E}">
        <p14:creationId xmlns:p14="http://schemas.microsoft.com/office/powerpoint/2010/main" val="170766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4250" y="1120405"/>
            <a:ext cx="102235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Why or Why Not Medical Assisting</a:t>
            </a: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About the Program</a:t>
            </a: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Class Dates &amp; Format</a:t>
            </a: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Costs</a:t>
            </a: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Application Process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321119" y="351505"/>
            <a:ext cx="1664238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3510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504" y="248923"/>
            <a:ext cx="3927294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About the Program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438" y="1006078"/>
            <a:ext cx="11175077" cy="518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Non-credit program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Nationally recognized certification exam taken after end of courses.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includes:	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Medical Terminology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CPR Class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Front office and back office Medical Assistant skills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Venipuncture and Injection Certification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Basic Healthcare Office Procedures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 at a Local Healthcare Facility</a:t>
            </a:r>
          </a:p>
          <a:p>
            <a:pPr lvl="1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Two course Program completed in one semester – MA 201 &amp; MA 201A</a:t>
            </a:r>
            <a:endParaRPr lang="en-US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0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659" y="302867"/>
            <a:ext cx="7163692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Why or Why Not Medical Assisting?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996" y="1133356"/>
            <a:ext cx="1093400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May not be for someone if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can’t pass a drug test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don’t like blood, poop, pee, vomit or sick people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are not patient with people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do not like touching people or being touched. 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have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certain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felony convictions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For someone if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like working with people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are patient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can be empathetic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Looking for a great career as a Medical Assistant or in the Healthcare Industry</a:t>
            </a:r>
          </a:p>
        </p:txBody>
      </p:sp>
    </p:spTree>
    <p:extLst>
      <p:ext uri="{BB962C8B-B14F-4D97-AF65-F5344CB8AC3E}">
        <p14:creationId xmlns:p14="http://schemas.microsoft.com/office/powerpoint/2010/main" val="126973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88" y="100720"/>
            <a:ext cx="10515600" cy="85774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u="sng" dirty="0">
                <a:latin typeface="Cambria" panose="02040503050406030204" pitchFamily="18" charset="0"/>
                <a:ea typeface="Cambria" panose="02040503050406030204" pitchFamily="18" charset="0"/>
              </a:rPr>
              <a:t>Demands of the Medical Assisting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474"/>
            <a:ext cx="10515600" cy="4927715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Most students find it difficult to work more than part time.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Clinical scheduling, assignments, etc. cannot be altered due to an individual’s outside employment.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Personal life issues need to be in balance to be successful in the program.</a:t>
            </a:r>
          </a:p>
          <a:p>
            <a:pPr lvl="2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Reliable transportation</a:t>
            </a:r>
          </a:p>
          <a:p>
            <a:pPr lvl="2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Reliable childcare (if applicable)</a:t>
            </a:r>
          </a:p>
          <a:p>
            <a:pPr lvl="2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Ability to be punctual to assigned classes and clinical locations. </a:t>
            </a:r>
          </a:p>
          <a:p>
            <a:pPr lvl="2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Tardiness is not an acceptable performance standard in the professional world, or for this program.</a:t>
            </a:r>
          </a:p>
          <a:p>
            <a:pPr lvl="2"/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If you have any hesitations about your ability to commit to this program, please contact our office.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2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93" y="152879"/>
            <a:ext cx="9144000" cy="57423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="1" u="sng" dirty="0">
                <a:latin typeface="Cambria" panose="02040503050406030204" pitchFamily="18" charset="0"/>
                <a:ea typeface="Cambria" panose="02040503050406030204" pitchFamily="18" charset="0"/>
              </a:rPr>
              <a:t>Demands of the Medical Assisting Program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623" y="1156770"/>
            <a:ext cx="10117157" cy="544281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All Medical Assisting students must possess the following: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Sufficient computer literacy skills to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Conduct Internet research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Communicate by email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Create and upload electronic documents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Manage data storage devices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Use web–based instructional materials and applications.</a:t>
            </a:r>
          </a:p>
          <a:p>
            <a:pPr algn="l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Those without these skills are encouraged to take one or both of the following courses prior to applying for the program: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EDUC 207 – Getting Started with Computers </a:t>
            </a:r>
          </a:p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EDUC 203 – 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Getting Started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 Online Classes with Canvas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4132" y="1517151"/>
            <a:ext cx="10515600" cy="4927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95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91" y="269266"/>
            <a:ext cx="4796909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Class Dates and Format</a:t>
            </a:r>
          </a:p>
        </p:txBody>
      </p:sp>
      <p:sp>
        <p:nvSpPr>
          <p:cNvPr id="3" name="Rectangle 2"/>
          <p:cNvSpPr/>
          <p:nvPr/>
        </p:nvSpPr>
        <p:spPr>
          <a:xfrm>
            <a:off x="232291" y="915597"/>
            <a:ext cx="114976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Tuesday, August 20</a:t>
            </a:r>
            <a:r>
              <a:rPr lang="en-U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, 2024 // 9a-3p: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Mandatory Orientation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August 26– December 18, 2024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Hybrid Class (MA 201)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Online – Lecture: Tuesdays and Thursdays 9a-10a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Technology Requirements: Computer with high-speed internet connection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Labs &amp; Exams – Face to Face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Labs: Mondays and Wednesdays 9a-5p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Midterm, Final &amp; NHA Exam</a:t>
            </a:r>
          </a:p>
          <a:p>
            <a:pPr lvl="2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Location: 525 D Street, Eureka</a:t>
            </a:r>
          </a:p>
          <a:p>
            <a:pPr lvl="2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 (MA 201A) = 144 hours (18 days)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November 4, 2024 – November 27, 2024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National Certification Exam 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December 18</a:t>
            </a:r>
            <a:r>
              <a:rPr lang="en-US" sz="2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, 2024</a:t>
            </a:r>
          </a:p>
        </p:txBody>
      </p:sp>
    </p:spTree>
    <p:extLst>
      <p:ext uri="{BB962C8B-B14F-4D97-AF65-F5344CB8AC3E}">
        <p14:creationId xmlns:p14="http://schemas.microsoft.com/office/powerpoint/2010/main" val="13149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242" y="239018"/>
            <a:ext cx="4720331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Mandatory Orientation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24366" y="1244880"/>
            <a:ext cx="1118339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Tuesday, August 20</a:t>
            </a:r>
            <a:r>
              <a:rPr lang="en-US" sz="36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, 2024 9a-3p</a:t>
            </a:r>
          </a:p>
          <a:p>
            <a:pPr lvl="1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	Review of expectations and guidelines</a:t>
            </a:r>
          </a:p>
          <a:p>
            <a:pPr lvl="1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	Textbooks, PPE and Lab Supplies will be issued </a:t>
            </a:r>
          </a:p>
          <a:p>
            <a:pPr lvl="2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Visit vendor for scrubs / sizing</a:t>
            </a:r>
          </a:p>
          <a:p>
            <a:pPr lvl="2"/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Waitlisted students are encouraged to attend the mandatory orientation in case a seat becomes available.</a:t>
            </a:r>
          </a:p>
          <a:p>
            <a:pPr lvl="2"/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8308</TotalTime>
  <Words>1344</Words>
  <Application>Microsoft Office PowerPoint</Application>
  <PresentationFormat>Widescreen</PresentationFormat>
  <Paragraphs>199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Demands of the Medical Assisting Program</vt:lpstr>
      <vt:lpstr>Demands of the Medical Assisting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 Process &amp; Timeline III</vt:lpstr>
      <vt:lpstr>PowerPoint Presentation</vt:lpstr>
      <vt:lpstr>PowerPoint Presentation</vt:lpstr>
    </vt:vector>
  </TitlesOfParts>
  <Company>College of the Redwoods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Ratliff, Prudence</dc:creator>
  <cp:lastModifiedBy>Engman, Tami</cp:lastModifiedBy>
  <cp:revision>120</cp:revision>
  <cp:lastPrinted>2023-11-01T18:40:41Z</cp:lastPrinted>
  <dcterms:created xsi:type="dcterms:W3CDTF">2020-10-04T20:29:51Z</dcterms:created>
  <dcterms:modified xsi:type="dcterms:W3CDTF">2024-06-04T16:54:02Z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b65281-30be-477e-ab72-69dd1df6454d_Enabled">
    <vt:lpwstr>true</vt:lpwstr>
  </property>
  <property fmtid="{D5CDD505-2E9C-101B-9397-08002B2CF9AE}" pid="3" name="MSIP_Label_95b65281-30be-477e-ab72-69dd1df6454d_SetDate">
    <vt:lpwstr>2022-10-26T17:38:14Z</vt:lpwstr>
  </property>
  <property fmtid="{D5CDD505-2E9C-101B-9397-08002B2CF9AE}" pid="4" name="MSIP_Label_95b65281-30be-477e-ab72-69dd1df6454d_Method">
    <vt:lpwstr>Standard</vt:lpwstr>
  </property>
  <property fmtid="{D5CDD505-2E9C-101B-9397-08002B2CF9AE}" pid="5" name="MSIP_Label_95b65281-30be-477e-ab72-69dd1df6454d_Name">
    <vt:lpwstr>defa4170-0d19-0005-0004-bc88714345d2</vt:lpwstr>
  </property>
  <property fmtid="{D5CDD505-2E9C-101B-9397-08002B2CF9AE}" pid="6" name="MSIP_Label_95b65281-30be-477e-ab72-69dd1df6454d_SiteId">
    <vt:lpwstr>8c90edff-0a72-43a7-9568-3eb28b3c8f82</vt:lpwstr>
  </property>
  <property fmtid="{D5CDD505-2E9C-101B-9397-08002B2CF9AE}" pid="7" name="MSIP_Label_95b65281-30be-477e-ab72-69dd1df6454d_ActionId">
    <vt:lpwstr>93129655-13f2-42e6-b139-eeb5d59e07e5</vt:lpwstr>
  </property>
  <property fmtid="{D5CDD505-2E9C-101B-9397-08002B2CF9AE}" pid="8" name="MSIP_Label_95b65281-30be-477e-ab72-69dd1df6454d_ContentBits">
    <vt:lpwstr>0</vt:lpwstr>
  </property>
</Properties>
</file>