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95" r:id="rId4"/>
    <p:sldId id="258" r:id="rId5"/>
    <p:sldId id="296" r:id="rId6"/>
    <p:sldId id="259" r:id="rId7"/>
    <p:sldId id="260" r:id="rId8"/>
    <p:sldId id="261" r:id="rId9"/>
    <p:sldId id="262" r:id="rId10"/>
    <p:sldId id="263" r:id="rId11"/>
    <p:sldId id="264" r:id="rId12"/>
    <p:sldId id="265" r:id="rId13"/>
    <p:sldId id="266" r:id="rId14"/>
    <p:sldId id="267" r:id="rId15"/>
    <p:sldId id="288" r:id="rId16"/>
    <p:sldId id="289" r:id="rId17"/>
    <p:sldId id="281" r:id="rId18"/>
    <p:sldId id="268" r:id="rId19"/>
    <p:sldId id="269" r:id="rId20"/>
    <p:sldId id="270" r:id="rId21"/>
    <p:sldId id="271" r:id="rId22"/>
    <p:sldId id="272" r:id="rId23"/>
    <p:sldId id="273" r:id="rId24"/>
    <p:sldId id="274" r:id="rId25"/>
    <p:sldId id="275" r:id="rId26"/>
    <p:sldId id="290" r:id="rId27"/>
    <p:sldId id="294" r:id="rId28"/>
    <p:sldId id="293" r:id="rId29"/>
    <p:sldId id="291" r:id="rId30"/>
    <p:sldId id="292" r:id="rId31"/>
    <p:sldId id="276" r:id="rId32"/>
    <p:sldId id="277" r:id="rId33"/>
    <p:sldId id="285" r:id="rId34"/>
    <p:sldId id="278" r:id="rId35"/>
    <p:sldId id="279" r:id="rId36"/>
    <p:sldId id="280" r:id="rId37"/>
    <p:sldId id="282" r:id="rId38"/>
    <p:sldId id="283" r:id="rId39"/>
    <p:sldId id="297" r:id="rId40"/>
    <p:sldId id="287"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Californian FB" panose="0207040306080B030204" pitchFamily="18" charset="0"/>
      <p:regular r:id="rId47"/>
      <p:bold r:id="rId48"/>
      <p:italic r:id="rId49"/>
    </p:embeddedFont>
    <p:embeddedFont>
      <p:font typeface="Lato" panose="020F0502020204030203" pitchFamily="34" charset="0"/>
      <p:regular r:id="rId50"/>
      <p:bold r:id="rId51"/>
      <p:italic r:id="rId52"/>
      <p:boldItalic r:id="rId53"/>
    </p:embeddedFont>
    <p:embeddedFont>
      <p:font typeface="Raleway" pitchFamily="2" charset="0"/>
      <p:regular r:id="rId54"/>
      <p:bold r:id="rId55"/>
      <p:italic r:id="rId56"/>
      <p:boldItalic r:id="rId57"/>
    </p:embeddedFon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na Herrera" initials="DH" lastIdx="1" clrIdx="0">
    <p:extLst>
      <p:ext uri="{19B8F6BF-5375-455C-9EA6-DF929625EA0E}">
        <p15:presenceInfo xmlns:p15="http://schemas.microsoft.com/office/powerpoint/2012/main" userId="ad52a43885df54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0" d="100"/>
          <a:sy n="180" d="100"/>
        </p:scale>
        <p:origin x="132"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3T14:18:57.608" idx="1">
    <p:pos x="4695" y="177"/>
    <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aed7802c7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0aed7802c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d1f1fc757_1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d1f1fc757_1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d1f1fc757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d1f1fc757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0aed7802c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0aed7802c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0d1f1fc757_1_10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0d1f1fc757_1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d1f1fc757_1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d1f1fc757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d1f1fc757_1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0d1f1fc757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aed7802c7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0aed7802c7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aed7802c7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aed7802c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aed7802c7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aed7802c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0d1f1fc757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0d1f1fc757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d1f1fc757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d1f1fc757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0aed7802c7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0aed7802c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af9bfa6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af9bfa6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d1f1fc757_1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d1f1fc757_1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d1f1fc757_1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d1f1fc757_1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0ae01d4dc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0ae01d4dc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ae01d4d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ae01d4d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d1f1fc757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d1f1fc757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d1f1fc757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d1f1fc757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d1f1fc757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d1f1fc757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d1f1fc757_1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d1f1fc757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d1f1fc757_1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d1f1fc757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0d2fa93c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0d2fa93c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Word_Document.docx"/></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mmunitycollegereview.com/blog/mentoring-at-community-college-helping-students-succeed"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ewresearch.org/science/2021/04/01/stem-jobs-see-uneven-progress-in-increasing-gender-racial-and-ethnic-diversit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youtube.com/watch?v=2Y9tVf_8fq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mezisbD7HI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isn.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emerald.com/insight/content/doi/10.1108/JME-06-2016-0035/full/html#ref005"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emerald.com/insight/content/doi/10.1108/JME-06-2016-0035/full/html#ref017"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temteachingtools.org/link/5502b"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nagt.org/nagt/teaching_resources/teachingmaterials/15942.html"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nameorg.org/learn/can_i_be_a_multicultural_educa.php" TargetMode="External"/><Relationship Id="rId2" Type="http://schemas.openxmlformats.org/officeDocument/2006/relationships/hyperlink" Target="https://www.radicalmath.org/curriculum" TargetMode="External"/><Relationship Id="rId1" Type="http://schemas.openxmlformats.org/officeDocument/2006/relationships/slideLayout" Target="../slideLayouts/slideLayout3.xml"/><Relationship Id="rId4" Type="http://schemas.openxmlformats.org/officeDocument/2006/relationships/hyperlink" Target="file:///C:\Users\deann\AppData\Local\Temp\SJMathGuide-1.pdf"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serc.carleton.edu/resources/15975.html"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emerald.com/insight/content/doi/10.1108/JME-06-2016-0035/full/html#ref005" TargetMode="External"/><Relationship Id="rId2" Type="http://schemas.openxmlformats.org/officeDocument/2006/relationships/hyperlink" Target="https://www.edweek.org/leadership/opinion-yes-black-males-are-different-but-different-is-not-deficient/2012/02" TargetMode="External"/><Relationship Id="rId1" Type="http://schemas.openxmlformats.org/officeDocument/2006/relationships/slideLayout" Target="../slideLayouts/slideLayout3.xml"/><Relationship Id="rId5" Type="http://schemas.openxmlformats.org/officeDocument/2006/relationships/hyperlink" Target="http://www.nameorg.org/learn/can_i_be_a_multicultural_educa.php" TargetMode="External"/><Relationship Id="rId4" Type="http://schemas.openxmlformats.org/officeDocument/2006/relationships/hyperlink" Target="https://serc.carleton.edu/resources/15975.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Supporting Underrepresented Students in STEM</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700"/>
              <a:t>Helping students create a Science Identity</a:t>
            </a:r>
            <a:endParaRPr sz="2700"/>
          </a:p>
        </p:txBody>
      </p:sp>
      <p:graphicFrame>
        <p:nvGraphicFramePr>
          <p:cNvPr id="2" name="Object 1">
            <a:extLst>
              <a:ext uri="{FF2B5EF4-FFF2-40B4-BE49-F238E27FC236}">
                <a16:creationId xmlns:a16="http://schemas.microsoft.com/office/drawing/2014/main" id="{E57E367F-0472-452B-B6C9-49433B0E7AC7}"/>
              </a:ext>
            </a:extLst>
          </p:cNvPr>
          <p:cNvGraphicFramePr>
            <a:graphicFrameLocks noChangeAspect="1"/>
          </p:cNvGraphicFramePr>
          <p:nvPr>
            <p:extLst>
              <p:ext uri="{D42A27DB-BD31-4B8C-83A1-F6EECF244321}">
                <p14:modId xmlns:p14="http://schemas.microsoft.com/office/powerpoint/2010/main" val="3893093893"/>
              </p:ext>
            </p:extLst>
          </p:nvPr>
        </p:nvGraphicFramePr>
        <p:xfrm>
          <a:off x="12341225" y="9393237"/>
          <a:ext cx="380631" cy="522475"/>
        </p:xfrm>
        <a:graphic>
          <a:graphicData uri="http://schemas.openxmlformats.org/presentationml/2006/ole">
            <mc:AlternateContent xmlns:mc="http://schemas.openxmlformats.org/markup-compatibility/2006">
              <mc:Choice xmlns:v="urn:schemas-microsoft-com:vml" Requires="v">
                <p:oleObj spid="_x0000_s1041" name="Document" r:id="rId4" imgW="5949456" imgH="8167087" progId="Word.Document.12">
                  <p:embed/>
                </p:oleObj>
              </mc:Choice>
              <mc:Fallback>
                <p:oleObj name="Document" r:id="rId4" imgW="5949456" imgH="8167087" progId="Word.Document.12">
                  <p:embed/>
                  <p:pic>
                    <p:nvPicPr>
                      <p:cNvPr id="0" name=""/>
                      <p:cNvPicPr/>
                      <p:nvPr/>
                    </p:nvPicPr>
                    <p:blipFill>
                      <a:blip r:embed="rId5"/>
                      <a:stretch>
                        <a:fillRect/>
                      </a:stretch>
                    </p:blipFill>
                    <p:spPr>
                      <a:xfrm>
                        <a:off x="12341225" y="9393237"/>
                        <a:ext cx="380631" cy="522475"/>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can Science Identity be fostered in and outside of the classroom?</a:t>
            </a:r>
            <a:endParaRPr/>
          </a:p>
        </p:txBody>
      </p:sp>
      <p:sp>
        <p:nvSpPr>
          <p:cNvPr id="115" name="Google Shape;115;p20"/>
          <p:cNvSpPr txBox="1">
            <a:spLocks noGrp="1"/>
          </p:cNvSpPr>
          <p:nvPr>
            <p:ph type="subTitle" idx="1"/>
          </p:nvPr>
        </p:nvSpPr>
        <p:spPr>
          <a:xfrm>
            <a:off x="598100" y="2715975"/>
            <a:ext cx="8222100" cy="2231400"/>
          </a:xfrm>
          <a:prstGeom prst="rect">
            <a:avLst/>
          </a:prstGeom>
        </p:spPr>
        <p:txBody>
          <a:bodyPr spcFirstLastPara="1" wrap="square" lIns="91425" tIns="91425" rIns="91425" bIns="91425" anchor="b" anchorCtr="0">
            <a:normAutofit/>
          </a:bodyPr>
          <a:lstStyle/>
          <a:p>
            <a:pPr marL="45720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100"/>
          </a:p>
          <a:p>
            <a:pPr marL="457200" lvl="0" indent="0" algn="l" rtl="0">
              <a:spcBef>
                <a:spcPts val="0"/>
              </a:spcBef>
              <a:spcAft>
                <a:spcPts val="0"/>
              </a:spcAft>
              <a:buNone/>
            </a:pPr>
            <a:endParaRPr sz="2100"/>
          </a:p>
        </p:txBody>
      </p:sp>
      <p:sp>
        <p:nvSpPr>
          <p:cNvPr id="121" name="Google Shape;121;p21"/>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22" name="Google Shape;122;p21"/>
          <p:cNvSpPr txBox="1"/>
          <p:nvPr/>
        </p:nvSpPr>
        <p:spPr>
          <a:xfrm>
            <a:off x="0" y="0"/>
            <a:ext cx="9053700" cy="3970287"/>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100" dirty="0">
              <a:solidFill>
                <a:schemeClr val="lt1"/>
              </a:solidFill>
              <a:latin typeface="Roboto"/>
              <a:ea typeface="Roboto"/>
              <a:cs typeface="Roboto"/>
              <a:sym typeface="Roboto"/>
            </a:endParaRPr>
          </a:p>
          <a:p>
            <a:pPr marL="114300" lvl="0" algn="l" rtl="0">
              <a:spcBef>
                <a:spcPts val="0"/>
              </a:spcBef>
              <a:spcAft>
                <a:spcPts val="0"/>
              </a:spcAft>
              <a:buClr>
                <a:schemeClr val="lt1"/>
              </a:buClr>
              <a:buSzPts val="1800"/>
            </a:pPr>
            <a:r>
              <a:rPr lang="en" sz="2100" dirty="0">
                <a:solidFill>
                  <a:schemeClr val="lt1"/>
                </a:solidFill>
                <a:latin typeface="Roboto"/>
                <a:ea typeface="Roboto"/>
                <a:cs typeface="Roboto"/>
                <a:sym typeface="Roboto"/>
              </a:rPr>
              <a:t>1.  </a:t>
            </a:r>
            <a:r>
              <a:rPr lang="en" sz="1800" dirty="0">
                <a:solidFill>
                  <a:schemeClr val="lt1"/>
                </a:solidFill>
                <a:latin typeface="Roboto"/>
                <a:ea typeface="Roboto"/>
                <a:cs typeface="Roboto"/>
                <a:sym typeface="Roboto"/>
              </a:rPr>
              <a:t>Creating Research and Hands on Opportunities Early the First Year  (Ungraded and group work is best). </a:t>
            </a:r>
            <a:endParaRPr sz="1800" dirty="0">
              <a:solidFill>
                <a:schemeClr val="lt1"/>
              </a:solidFill>
              <a:latin typeface="Roboto"/>
              <a:ea typeface="Roboto"/>
              <a:cs typeface="Roboto"/>
              <a:sym typeface="Roboto"/>
            </a:endParaRPr>
          </a:p>
          <a:p>
            <a:pPr marL="0" lvl="0" indent="0" algn="l" rtl="0">
              <a:spcBef>
                <a:spcPts val="0"/>
              </a:spcBef>
              <a:spcAft>
                <a:spcPts val="0"/>
              </a:spcAft>
              <a:buNone/>
            </a:pPr>
            <a:endParaRPr sz="1800" dirty="0">
              <a:solidFill>
                <a:schemeClr val="lt1"/>
              </a:solidFill>
              <a:latin typeface="Roboto"/>
              <a:ea typeface="Roboto"/>
              <a:cs typeface="Roboto"/>
              <a:sym typeface="Roboto"/>
            </a:endParaRPr>
          </a:p>
          <a:p>
            <a:pPr marL="0" lvl="0" indent="0" algn="l" rtl="0">
              <a:spcBef>
                <a:spcPts val="0"/>
              </a:spcBef>
              <a:spcAft>
                <a:spcPts val="0"/>
              </a:spcAft>
              <a:buNone/>
            </a:pPr>
            <a:r>
              <a:rPr lang="en" sz="1800" dirty="0">
                <a:solidFill>
                  <a:schemeClr val="lt1"/>
                </a:solidFill>
                <a:latin typeface="Roboto"/>
                <a:ea typeface="Roboto"/>
                <a:cs typeface="Roboto"/>
                <a:sym typeface="Roboto"/>
              </a:rPr>
              <a:t>  2.    Creating Mentorship Opportunities.</a:t>
            </a:r>
            <a:endParaRPr sz="1800" dirty="0">
              <a:solidFill>
                <a:schemeClr val="lt1"/>
              </a:solidFill>
              <a:latin typeface="Roboto"/>
              <a:ea typeface="Roboto"/>
              <a:cs typeface="Roboto"/>
              <a:sym typeface="Roboto"/>
            </a:endParaRPr>
          </a:p>
          <a:p>
            <a:pPr marL="914400" lvl="0" indent="0" algn="l" rtl="0">
              <a:spcBef>
                <a:spcPts val="0"/>
              </a:spcBef>
              <a:spcAft>
                <a:spcPts val="0"/>
              </a:spcAft>
              <a:buNone/>
            </a:pPr>
            <a:endParaRPr sz="1800" dirty="0">
              <a:solidFill>
                <a:schemeClr val="lt1"/>
              </a:solidFill>
              <a:latin typeface="Roboto"/>
              <a:ea typeface="Roboto"/>
              <a:cs typeface="Roboto"/>
              <a:sym typeface="Roboto"/>
            </a:endParaRPr>
          </a:p>
          <a:p>
            <a:pPr marL="0" lvl="0" indent="0" algn="l" rtl="0">
              <a:spcBef>
                <a:spcPts val="0"/>
              </a:spcBef>
              <a:spcAft>
                <a:spcPts val="0"/>
              </a:spcAft>
              <a:buNone/>
            </a:pPr>
            <a:r>
              <a:rPr lang="en" sz="1800" dirty="0">
                <a:solidFill>
                  <a:schemeClr val="lt1"/>
                </a:solidFill>
                <a:latin typeface="Roboto"/>
                <a:ea typeface="Roboto"/>
                <a:cs typeface="Roboto"/>
                <a:sym typeface="Roboto"/>
              </a:rPr>
              <a:t>  3.    Providing Meaningful Examples for Role Models of Success in the  Science Fields.</a:t>
            </a:r>
            <a:endParaRPr sz="1800" dirty="0">
              <a:solidFill>
                <a:schemeClr val="lt1"/>
              </a:solidFill>
              <a:latin typeface="Roboto"/>
              <a:ea typeface="Roboto"/>
              <a:cs typeface="Roboto"/>
              <a:sym typeface="Roboto"/>
            </a:endParaRPr>
          </a:p>
          <a:p>
            <a:pPr marL="0" lvl="0" indent="0" algn="l" rtl="0">
              <a:spcBef>
                <a:spcPts val="0"/>
              </a:spcBef>
              <a:spcAft>
                <a:spcPts val="0"/>
              </a:spcAft>
              <a:buNone/>
            </a:pPr>
            <a:endParaRPr sz="1800" dirty="0">
              <a:solidFill>
                <a:schemeClr val="lt1"/>
              </a:solidFill>
              <a:latin typeface="Roboto"/>
              <a:ea typeface="Roboto"/>
              <a:cs typeface="Roboto"/>
              <a:sym typeface="Roboto"/>
            </a:endParaRPr>
          </a:p>
          <a:p>
            <a:pPr marL="0" lvl="0" indent="0" algn="l" rtl="0">
              <a:spcBef>
                <a:spcPts val="0"/>
              </a:spcBef>
              <a:spcAft>
                <a:spcPts val="0"/>
              </a:spcAft>
              <a:buNone/>
            </a:pPr>
            <a:r>
              <a:rPr lang="en" sz="1800" dirty="0">
                <a:solidFill>
                  <a:schemeClr val="lt1"/>
                </a:solidFill>
                <a:latin typeface="Roboto"/>
                <a:ea typeface="Roboto"/>
                <a:cs typeface="Roboto"/>
                <a:sym typeface="Roboto"/>
              </a:rPr>
              <a:t>  4.     Multicultural Curriculum. </a:t>
            </a:r>
            <a:r>
              <a:rPr lang="en-US" sz="1800" dirty="0">
                <a:solidFill>
                  <a:schemeClr val="lt1"/>
                </a:solidFill>
                <a:latin typeface="Roboto"/>
                <a:ea typeface="Roboto"/>
                <a:cs typeface="Roboto"/>
                <a:sym typeface="Roboto"/>
              </a:rPr>
              <a:t> </a:t>
            </a:r>
            <a:endParaRPr sz="1800" dirty="0">
              <a:solidFill>
                <a:schemeClr val="lt1"/>
              </a:solidFill>
              <a:latin typeface="Roboto"/>
              <a:ea typeface="Roboto"/>
              <a:cs typeface="Roboto"/>
              <a:sym typeface="Roboto"/>
            </a:endParaRPr>
          </a:p>
          <a:p>
            <a:pPr marL="0" lvl="0" indent="0" algn="l" rtl="0">
              <a:spcBef>
                <a:spcPts val="0"/>
              </a:spcBef>
              <a:spcAft>
                <a:spcPts val="0"/>
              </a:spcAft>
              <a:buNone/>
            </a:pPr>
            <a:endParaRPr sz="1800" dirty="0">
              <a:solidFill>
                <a:schemeClr val="lt1"/>
              </a:solidFill>
              <a:latin typeface="Roboto"/>
              <a:ea typeface="Roboto"/>
              <a:cs typeface="Roboto"/>
              <a:sym typeface="Roboto"/>
            </a:endParaRPr>
          </a:p>
          <a:p>
            <a:pPr marL="0" lvl="0" indent="0" algn="l" rtl="0">
              <a:spcBef>
                <a:spcPts val="0"/>
              </a:spcBef>
              <a:spcAft>
                <a:spcPts val="0"/>
              </a:spcAft>
              <a:buNone/>
            </a:pPr>
            <a:r>
              <a:rPr lang="en" sz="1800" dirty="0">
                <a:solidFill>
                  <a:schemeClr val="lt1"/>
                </a:solidFill>
                <a:latin typeface="Roboto"/>
                <a:ea typeface="Roboto"/>
                <a:cs typeface="Roboto"/>
                <a:sym typeface="Roboto"/>
              </a:rPr>
              <a:t>  5.   Teaching Science through Social Justice.</a:t>
            </a:r>
            <a:endParaRPr sz="1800" dirty="0">
              <a:solidFill>
                <a:schemeClr val="lt1"/>
              </a:solidFill>
              <a:latin typeface="Roboto"/>
              <a:ea typeface="Roboto"/>
              <a:cs typeface="Roboto"/>
              <a:sym typeface="Roboto"/>
            </a:endParaRPr>
          </a:p>
          <a:p>
            <a:pPr marL="0" lvl="0" indent="0" algn="l" rtl="0">
              <a:spcBef>
                <a:spcPts val="0"/>
              </a:spcBef>
              <a:spcAft>
                <a:spcPts val="0"/>
              </a:spcAft>
              <a:buNone/>
            </a:pPr>
            <a:endParaRPr sz="2100" dirty="0">
              <a:solidFill>
                <a:schemeClr val="lt1"/>
              </a:solidFill>
              <a:latin typeface="Roboto"/>
              <a:ea typeface="Roboto"/>
              <a:cs typeface="Roboto"/>
              <a:sym typeface="Roboto"/>
            </a:endParaRPr>
          </a:p>
          <a:p>
            <a:pPr marL="0" lvl="0" indent="0" algn="l" rtl="0">
              <a:spcBef>
                <a:spcPts val="0"/>
              </a:spcBef>
              <a:spcAft>
                <a:spcPts val="0"/>
              </a:spcAft>
              <a:buNone/>
            </a:pPr>
            <a:endParaRPr sz="2100" dirty="0">
              <a:solidFill>
                <a:schemeClr val="lt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ctrTitle"/>
          </p:nvPr>
        </p:nvSpPr>
        <p:spPr>
          <a:xfrm>
            <a:off x="230050" y="630225"/>
            <a:ext cx="8473200" cy="329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Inclusion</a:t>
            </a:r>
            <a:endParaRPr/>
          </a:p>
          <a:p>
            <a:pPr marL="0" lvl="0" indent="0" algn="l" rtl="0">
              <a:spcBef>
                <a:spcPts val="0"/>
              </a:spcBef>
              <a:spcAft>
                <a:spcPts val="0"/>
              </a:spcAft>
              <a:buNone/>
            </a:pPr>
            <a:endParaRPr/>
          </a:p>
          <a:p>
            <a:pPr marL="0" lvl="0" indent="0" algn="l" rtl="0">
              <a:spcBef>
                <a:spcPts val="0"/>
              </a:spcBef>
              <a:spcAft>
                <a:spcPts val="0"/>
              </a:spcAft>
              <a:buClr>
                <a:schemeClr val="dk2"/>
              </a:buClr>
              <a:buSzPts val="1100"/>
              <a:buFont typeface="Arial"/>
              <a:buNone/>
            </a:pPr>
            <a:endParaRPr sz="2100" b="0">
              <a:latin typeface="Roboto"/>
              <a:ea typeface="Roboto"/>
              <a:cs typeface="Roboto"/>
              <a:sym typeface="Roboto"/>
            </a:endParaRPr>
          </a:p>
          <a:p>
            <a:pPr marL="914400" lvl="0" indent="0" algn="l" rtl="0">
              <a:spcBef>
                <a:spcPts val="0"/>
              </a:spcBef>
              <a:spcAft>
                <a:spcPts val="0"/>
              </a:spcAft>
              <a:buClr>
                <a:schemeClr val="dk2"/>
              </a:buClr>
              <a:buSzPts val="1100"/>
              <a:buFont typeface="Arial"/>
              <a:buNone/>
            </a:pPr>
            <a:endParaRPr sz="2100" b="0">
              <a:latin typeface="Roboto"/>
              <a:ea typeface="Roboto"/>
              <a:cs typeface="Roboto"/>
              <a:sym typeface="Roboto"/>
            </a:endParaRPr>
          </a:p>
          <a:p>
            <a:pPr marL="0" lvl="0" indent="0" algn="l" rtl="0">
              <a:spcBef>
                <a:spcPts val="0"/>
              </a:spcBef>
              <a:spcAft>
                <a:spcPts val="0"/>
              </a:spcAft>
              <a:buClr>
                <a:schemeClr val="dk2"/>
              </a:buClr>
              <a:buSzPts val="1100"/>
              <a:buFont typeface="Arial"/>
              <a:buNone/>
            </a:pPr>
            <a:endParaRPr/>
          </a:p>
        </p:txBody>
      </p:sp>
      <p:sp>
        <p:nvSpPr>
          <p:cNvPr id="128" name="Google Shape;128;p22"/>
          <p:cNvSpPr txBox="1">
            <a:spLocks noGrp="1"/>
          </p:cNvSpPr>
          <p:nvPr>
            <p:ph type="subTitle" idx="1"/>
          </p:nvPr>
        </p:nvSpPr>
        <p:spPr>
          <a:xfrm>
            <a:off x="2390275" y="3926625"/>
            <a:ext cx="6331500" cy="55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ctrTitle"/>
          </p:nvPr>
        </p:nvSpPr>
        <p:spPr>
          <a:xfrm>
            <a:off x="200125" y="75200"/>
            <a:ext cx="8632200" cy="48573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SzPts val="990"/>
              <a:buNone/>
            </a:pPr>
            <a:endParaRPr sz="3580" dirty="0">
              <a:solidFill>
                <a:schemeClr val="dk2"/>
              </a:solidFill>
            </a:endParaRPr>
          </a:p>
          <a:p>
            <a:pPr marL="0" lvl="0" indent="0" algn="l" rtl="0">
              <a:spcBef>
                <a:spcPts val="0"/>
              </a:spcBef>
              <a:spcAft>
                <a:spcPts val="0"/>
              </a:spcAft>
              <a:buSzPts val="990"/>
              <a:buNone/>
            </a:pPr>
            <a:r>
              <a:rPr lang="en" sz="3180" dirty="0">
                <a:solidFill>
                  <a:schemeClr val="dk2"/>
                </a:solidFill>
              </a:rPr>
              <a:t>Research/Hands On Assignments</a:t>
            </a:r>
            <a:endParaRPr sz="3180" dirty="0">
              <a:solidFill>
                <a:schemeClr val="dk2"/>
              </a:solidFill>
            </a:endParaRPr>
          </a:p>
          <a:p>
            <a:pPr marL="457200" lvl="0" indent="0" algn="l" rtl="0">
              <a:spcBef>
                <a:spcPts val="0"/>
              </a:spcBef>
              <a:spcAft>
                <a:spcPts val="0"/>
              </a:spcAft>
              <a:buNone/>
            </a:pPr>
            <a:r>
              <a:rPr lang="en" sz="3180" dirty="0">
                <a:solidFill>
                  <a:schemeClr val="dk2"/>
                </a:solidFill>
              </a:rPr>
              <a:t>Science Efficacy is Performative</a:t>
            </a:r>
            <a:endParaRPr sz="3180" dirty="0">
              <a:solidFill>
                <a:schemeClr val="dk2"/>
              </a:solidFill>
            </a:endParaRPr>
          </a:p>
          <a:p>
            <a:pPr marL="457200" lvl="0" indent="-430530" algn="l" rtl="0">
              <a:spcBef>
                <a:spcPts val="0"/>
              </a:spcBef>
              <a:spcAft>
                <a:spcPts val="0"/>
              </a:spcAft>
              <a:buClr>
                <a:schemeClr val="dk2"/>
              </a:buClr>
              <a:buSzPts val="3180"/>
              <a:buAutoNum type="arabicPeriod"/>
            </a:pPr>
            <a:r>
              <a:rPr lang="en" sz="3180" dirty="0">
                <a:solidFill>
                  <a:schemeClr val="dk2"/>
                </a:solidFill>
              </a:rPr>
              <a:t>Set students up for success</a:t>
            </a:r>
            <a:endParaRPr sz="3180" dirty="0">
              <a:solidFill>
                <a:schemeClr val="dk2"/>
              </a:solidFill>
            </a:endParaRPr>
          </a:p>
          <a:p>
            <a:pPr marL="457200" lvl="0" indent="-430530" algn="l" rtl="0">
              <a:spcBef>
                <a:spcPts val="0"/>
              </a:spcBef>
              <a:spcAft>
                <a:spcPts val="0"/>
              </a:spcAft>
              <a:buClr>
                <a:schemeClr val="dk2"/>
              </a:buClr>
              <a:buSzPts val="3180"/>
              <a:buAutoNum type="arabicPeriod"/>
            </a:pPr>
            <a:r>
              <a:rPr lang="en" sz="3180" dirty="0">
                <a:solidFill>
                  <a:schemeClr val="dk2"/>
                </a:solidFill>
              </a:rPr>
              <a:t>Ungraded</a:t>
            </a:r>
            <a:endParaRPr sz="3180" dirty="0">
              <a:solidFill>
                <a:schemeClr val="dk2"/>
              </a:solidFill>
            </a:endParaRPr>
          </a:p>
          <a:p>
            <a:pPr marL="457200" lvl="0" indent="-430530" algn="l" rtl="0">
              <a:spcBef>
                <a:spcPts val="0"/>
              </a:spcBef>
              <a:spcAft>
                <a:spcPts val="0"/>
              </a:spcAft>
              <a:buClr>
                <a:schemeClr val="dk2"/>
              </a:buClr>
              <a:buSzPts val="3180"/>
              <a:buAutoNum type="arabicPeriod"/>
            </a:pPr>
            <a:r>
              <a:rPr lang="en" sz="3180" dirty="0">
                <a:solidFill>
                  <a:schemeClr val="dk2"/>
                </a:solidFill>
              </a:rPr>
              <a:t>Jigsaw groups</a:t>
            </a:r>
            <a:endParaRPr sz="3180" dirty="0">
              <a:solidFill>
                <a:schemeClr val="dk2"/>
              </a:solidFill>
            </a:endParaRPr>
          </a:p>
          <a:p>
            <a:pPr marL="457200" lvl="0" indent="-430530" algn="l" rtl="0">
              <a:spcBef>
                <a:spcPts val="0"/>
              </a:spcBef>
              <a:spcAft>
                <a:spcPts val="0"/>
              </a:spcAft>
              <a:buClr>
                <a:schemeClr val="dk2"/>
              </a:buClr>
              <a:buSzPts val="3180"/>
              <a:buAutoNum type="arabicPeriod"/>
            </a:pPr>
            <a:r>
              <a:rPr lang="en" sz="3180" dirty="0">
                <a:solidFill>
                  <a:schemeClr val="dk2"/>
                </a:solidFill>
              </a:rPr>
              <a:t>The first few weeks of the semester</a:t>
            </a:r>
            <a:endParaRPr sz="3180" dirty="0">
              <a:solidFill>
                <a:schemeClr val="dk2"/>
              </a:solidFill>
            </a:endParaRPr>
          </a:p>
        </p:txBody>
      </p:sp>
      <p:sp>
        <p:nvSpPr>
          <p:cNvPr id="134" name="Google Shape;134;p23"/>
          <p:cNvSpPr txBox="1">
            <a:spLocks noGrp="1"/>
          </p:cNvSpPr>
          <p:nvPr>
            <p:ph type="subTitle" idx="1"/>
          </p:nvPr>
        </p:nvSpPr>
        <p:spPr>
          <a:xfrm>
            <a:off x="200125" y="170121"/>
            <a:ext cx="8521642" cy="434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Mentoring</a:t>
            </a:r>
            <a:endParaRPr/>
          </a:p>
        </p:txBody>
      </p:sp>
      <p:sp>
        <p:nvSpPr>
          <p:cNvPr id="140" name="Google Shape;140;p24"/>
          <p:cNvSpPr txBox="1">
            <a:spLocks noGrp="1"/>
          </p:cNvSpPr>
          <p:nvPr>
            <p:ph type="body" idx="1"/>
          </p:nvPr>
        </p:nvSpPr>
        <p:spPr>
          <a:xfrm>
            <a:off x="2410100" y="1069675"/>
            <a:ext cx="6321600" cy="3528600"/>
          </a:xfrm>
          <a:prstGeom prst="rect">
            <a:avLst/>
          </a:prstGeom>
        </p:spPr>
        <p:txBody>
          <a:bodyPr spcFirstLastPara="1" wrap="square" lIns="91425" tIns="91425" rIns="91425" bIns="91425" anchor="t" anchorCtr="0">
            <a:normAutofit fontScale="92500" lnSpcReduction="20000"/>
          </a:bodyPr>
          <a:lstStyle/>
          <a:p>
            <a:pPr marL="457200" lvl="0" indent="-355600" algn="l" rtl="0">
              <a:spcBef>
                <a:spcPts val="0"/>
              </a:spcBef>
              <a:spcAft>
                <a:spcPts val="0"/>
              </a:spcAft>
              <a:buSzPts val="2000"/>
              <a:buAutoNum type="arabicPeriod"/>
            </a:pPr>
            <a:r>
              <a:rPr lang="en" sz="2000" dirty="0"/>
              <a:t>Mentoring increases both Science Identity and Efficacy.  A guiding person with science currency will have tremendous impacts on those developing a new identity.</a:t>
            </a:r>
            <a:endParaRPr sz="2000" dirty="0"/>
          </a:p>
          <a:p>
            <a:pPr marL="457200" lvl="0" indent="-355600" algn="l" rtl="0">
              <a:spcBef>
                <a:spcPts val="0"/>
              </a:spcBef>
              <a:spcAft>
                <a:spcPts val="0"/>
              </a:spcAft>
              <a:buSzPts val="2000"/>
              <a:buAutoNum type="arabicPeriod"/>
            </a:pPr>
            <a:r>
              <a:rPr lang="en" sz="2000" dirty="0"/>
              <a:t>Meeting students where they are at with an approach of listening, sharing histories, non-competitive communication, can positively changes lives.</a:t>
            </a:r>
            <a:endParaRPr sz="2000" dirty="0"/>
          </a:p>
          <a:p>
            <a:pPr marL="457200" lvl="0" indent="-355600" algn="l" rtl="0">
              <a:spcBef>
                <a:spcPts val="0"/>
              </a:spcBef>
              <a:spcAft>
                <a:spcPts val="0"/>
              </a:spcAft>
              <a:buSzPts val="2000"/>
              <a:buAutoNum type="arabicPeriod"/>
            </a:pPr>
            <a:r>
              <a:rPr lang="en" sz="2000" dirty="0"/>
              <a:t>Partnerships across units create mentoring possibilities. Mentors inside and outside the classroom are essential to developing academic identities. </a:t>
            </a:r>
            <a:endParaRPr sz="2000" dirty="0"/>
          </a:p>
          <a:p>
            <a:pPr marL="457200" lvl="0" indent="-355600" algn="l" rtl="0">
              <a:spcBef>
                <a:spcPts val="0"/>
              </a:spcBef>
              <a:spcAft>
                <a:spcPts val="0"/>
              </a:spcAft>
              <a:buSzPts val="2000"/>
              <a:buAutoNum type="arabicPeriod"/>
            </a:pPr>
            <a:r>
              <a:rPr lang="en" sz="2000" dirty="0"/>
              <a:t>Can be formal or informal.</a:t>
            </a:r>
            <a:endParaRPr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9D63-6944-4FD3-9021-DB865C3417F0}"/>
              </a:ext>
            </a:extLst>
          </p:cNvPr>
          <p:cNvSpPr>
            <a:spLocks noGrp="1"/>
          </p:cNvSpPr>
          <p:nvPr>
            <p:ph type="title"/>
          </p:nvPr>
        </p:nvSpPr>
        <p:spPr/>
        <p:txBody>
          <a:bodyPr>
            <a:normAutofit fontScale="90000"/>
          </a:bodyPr>
          <a:lstStyle/>
          <a:p>
            <a:r>
              <a:rPr lang="en-US" dirty="0"/>
              <a:t>Mentoring can be informal</a:t>
            </a:r>
          </a:p>
        </p:txBody>
      </p:sp>
      <p:sp>
        <p:nvSpPr>
          <p:cNvPr id="3" name="Text Placeholder 2">
            <a:extLst>
              <a:ext uri="{FF2B5EF4-FFF2-40B4-BE49-F238E27FC236}">
                <a16:creationId xmlns:a16="http://schemas.microsoft.com/office/drawing/2014/main" id="{90CBEAF2-4924-40C8-B744-296E30AD1B51}"/>
              </a:ext>
            </a:extLst>
          </p:cNvPr>
          <p:cNvSpPr>
            <a:spLocks noGrp="1"/>
          </p:cNvSpPr>
          <p:nvPr>
            <p:ph type="body" idx="1"/>
          </p:nvPr>
        </p:nvSpPr>
        <p:spPr/>
        <p:txBody>
          <a:bodyPr>
            <a:normAutofit fontScale="92500" lnSpcReduction="20000"/>
          </a:bodyPr>
          <a:lstStyle/>
          <a:p>
            <a:pPr marL="114300" indent="0">
              <a:buNone/>
            </a:pPr>
            <a:r>
              <a:rPr lang="en-US" dirty="0"/>
              <a:t>Informal mentoring is about sharing experiences, listening, and helping students connect to their own emotional intelligence. It does not always require a lot of time but it does require quality communications to show students that it is possible for them to reach their goals and that there are supports to help them overcome challenges.</a:t>
            </a:r>
          </a:p>
          <a:p>
            <a:pPr marL="114300" indent="0">
              <a:buNone/>
            </a:pPr>
            <a:r>
              <a:rPr lang="en-US" dirty="0"/>
              <a:t>Identity Research:</a:t>
            </a:r>
          </a:p>
          <a:p>
            <a:pPr marL="114300" indent="0">
              <a:buNone/>
            </a:pPr>
            <a:r>
              <a:rPr lang="en-US" dirty="0"/>
              <a:t>Acknowledging the multiple identities students bring to the college experience is very important to both Latinx and Black students.  A strong cultural identity is associated with higher graduation rates in these groups.</a:t>
            </a:r>
          </a:p>
          <a:p>
            <a:pPr marL="114300" indent="0">
              <a:buNone/>
            </a:pP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60445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1FA52-B0BE-4D81-B807-A610DCB12B8E}"/>
              </a:ext>
            </a:extLst>
          </p:cNvPr>
          <p:cNvSpPr>
            <a:spLocks noGrp="1"/>
          </p:cNvSpPr>
          <p:nvPr>
            <p:ph type="title"/>
          </p:nvPr>
        </p:nvSpPr>
        <p:spPr/>
        <p:txBody>
          <a:bodyPr>
            <a:normAutofit fontScale="90000"/>
          </a:bodyPr>
          <a:lstStyle/>
          <a:p>
            <a:r>
              <a:rPr lang="en-US" dirty="0"/>
              <a:t>Mentoring can be formal</a:t>
            </a:r>
          </a:p>
        </p:txBody>
      </p:sp>
      <p:sp>
        <p:nvSpPr>
          <p:cNvPr id="3" name="Text Placeholder 2">
            <a:extLst>
              <a:ext uri="{FF2B5EF4-FFF2-40B4-BE49-F238E27FC236}">
                <a16:creationId xmlns:a16="http://schemas.microsoft.com/office/drawing/2014/main" id="{A1B89D48-4DF8-4C14-BB86-95E166769D3D}"/>
              </a:ext>
            </a:extLst>
          </p:cNvPr>
          <p:cNvSpPr>
            <a:spLocks noGrp="1"/>
          </p:cNvSpPr>
          <p:nvPr>
            <p:ph type="body" idx="1"/>
          </p:nvPr>
        </p:nvSpPr>
        <p:spPr/>
        <p:txBody>
          <a:bodyPr/>
          <a:lstStyle/>
          <a:p>
            <a:pPr marL="114300" indent="0">
              <a:buNone/>
            </a:pPr>
            <a:r>
              <a:rPr lang="en-US" dirty="0"/>
              <a:t>There are many formal mentoring programs that are often grant funded at community colleges.</a:t>
            </a:r>
          </a:p>
          <a:p>
            <a:pPr marL="114300" indent="0">
              <a:buNone/>
            </a:pPr>
            <a:r>
              <a:rPr lang="en-US" dirty="0"/>
              <a:t>Examples of Formal Mentoring Programs:</a:t>
            </a:r>
          </a:p>
          <a:p>
            <a:pPr marL="114300" indent="0">
              <a:buNone/>
            </a:pPr>
            <a:endParaRPr lang="en-US" dirty="0"/>
          </a:p>
          <a:p>
            <a:pPr marL="114300" indent="0">
              <a:buNone/>
            </a:pPr>
            <a:r>
              <a:rPr lang="en-US" dirty="0">
                <a:hlinkClick r:id="rId2"/>
              </a:rPr>
              <a:t>https://www.communitycollegereview.com/blog/mentoring-at-community-college-helping-students-succeed</a:t>
            </a:r>
            <a:endParaRPr lang="en-US" dirty="0"/>
          </a:p>
          <a:p>
            <a:endParaRPr lang="en-US" dirty="0"/>
          </a:p>
        </p:txBody>
      </p:sp>
    </p:spTree>
    <p:extLst>
      <p:ext uri="{BB962C8B-B14F-4D97-AF65-F5344CB8AC3E}">
        <p14:creationId xmlns:p14="http://schemas.microsoft.com/office/powerpoint/2010/main" val="89131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0341B-2DE6-4EA9-8AD0-FF6666E7618E}"/>
              </a:ext>
            </a:extLst>
          </p:cNvPr>
          <p:cNvSpPr>
            <a:spLocks noGrp="1"/>
          </p:cNvSpPr>
          <p:nvPr>
            <p:ph type="title"/>
          </p:nvPr>
        </p:nvSpPr>
        <p:spPr/>
        <p:txBody>
          <a:bodyPr>
            <a:normAutofit fontScale="90000"/>
          </a:bodyPr>
          <a:lstStyle/>
          <a:p>
            <a:r>
              <a:rPr lang="en-US" dirty="0"/>
              <a:t>Sharing History and Deep Culture</a:t>
            </a:r>
          </a:p>
        </p:txBody>
      </p:sp>
      <p:sp>
        <p:nvSpPr>
          <p:cNvPr id="3" name="Text Placeholder 2">
            <a:extLst>
              <a:ext uri="{FF2B5EF4-FFF2-40B4-BE49-F238E27FC236}">
                <a16:creationId xmlns:a16="http://schemas.microsoft.com/office/drawing/2014/main" id="{081537B3-6564-4787-ACB6-B0D898044B74}"/>
              </a:ext>
            </a:extLst>
          </p:cNvPr>
          <p:cNvSpPr>
            <a:spLocks noGrp="1"/>
          </p:cNvSpPr>
          <p:nvPr>
            <p:ph type="body" idx="1"/>
          </p:nvPr>
        </p:nvSpPr>
        <p:spPr/>
        <p:txBody>
          <a:bodyPr>
            <a:normAutofit fontScale="47500" lnSpcReduction="20000"/>
          </a:bodyPr>
          <a:lstStyle/>
          <a:p>
            <a:pPr marL="114300" indent="0">
              <a:buNone/>
            </a:pPr>
            <a:r>
              <a:rPr lang="en-US" dirty="0"/>
              <a:t>Provide structured opportunities to share your own story and open the door for students to discuss their own identities, while giving permission to students not to offer any information the are uncomfortable with.  First answer the questions yourself. This way students can see that their whole selves are brought to the classroom experience. </a:t>
            </a:r>
          </a:p>
          <a:p>
            <a:endParaRPr lang="en-US" dirty="0"/>
          </a:p>
          <a:p>
            <a:pPr marL="114300" indent="0">
              <a:buNone/>
            </a:pPr>
            <a:r>
              <a:rPr lang="en-US" b="1" dirty="0" err="1"/>
              <a:t>Conocimiento</a:t>
            </a:r>
            <a:endParaRPr lang="en-US" b="1" dirty="0"/>
          </a:p>
          <a:p>
            <a:pPr marL="114300" indent="0">
              <a:buNone/>
            </a:pPr>
            <a:endParaRPr lang="en-US" b="1" dirty="0"/>
          </a:p>
          <a:p>
            <a:r>
              <a:rPr lang="en-US" dirty="0"/>
              <a:t>What languages are spoken in your home or the one you grew up in?</a:t>
            </a:r>
          </a:p>
          <a:p>
            <a:r>
              <a:rPr lang="en-US" dirty="0"/>
              <a:t>Where were you born and what would you consider your home-town?</a:t>
            </a:r>
          </a:p>
          <a:p>
            <a:r>
              <a:rPr lang="en-US" dirty="0"/>
              <a:t>Where did your great-grandparents come from?</a:t>
            </a:r>
          </a:p>
          <a:p>
            <a:r>
              <a:rPr lang="en-US" dirty="0"/>
              <a:t>What holidays do you celebrate?</a:t>
            </a:r>
          </a:p>
          <a:p>
            <a:r>
              <a:rPr lang="en-US" dirty="0"/>
              <a:t>Did you have a rite of passage as a young adult?</a:t>
            </a:r>
          </a:p>
          <a:p>
            <a:r>
              <a:rPr lang="en-US" dirty="0"/>
              <a:t>How many siblings do you have, if any, and what is your birth order?</a:t>
            </a:r>
          </a:p>
          <a:p>
            <a:r>
              <a:rPr lang="en-US" dirty="0"/>
              <a:t>Do you know the meaning of your name?</a:t>
            </a:r>
          </a:p>
          <a:p>
            <a:r>
              <a:rPr lang="en-US" dirty="0"/>
              <a:t>What are your academic goals?</a:t>
            </a:r>
          </a:p>
          <a:p>
            <a:r>
              <a:rPr lang="en-US" dirty="0"/>
              <a:t>If you could pick anyone in the world you would like to be, besides you, who would that be?</a:t>
            </a:r>
          </a:p>
          <a:p>
            <a:r>
              <a:rPr lang="en-US" dirty="0"/>
              <a:t>What obstacles to you face as a student?</a:t>
            </a:r>
          </a:p>
          <a:p>
            <a:r>
              <a:rPr lang="en-US" dirty="0"/>
              <a:t>Are you a parent?</a:t>
            </a:r>
          </a:p>
          <a:p>
            <a:r>
              <a:rPr lang="en-US" dirty="0"/>
              <a:t>Do you work and go to school? </a:t>
            </a:r>
          </a:p>
          <a:p>
            <a:r>
              <a:rPr lang="en-US" dirty="0"/>
              <a:t>Please share one thing about yourself, that feels comfortable to share with others, that is not obvious when someone first meets you. </a:t>
            </a:r>
          </a:p>
        </p:txBody>
      </p:sp>
    </p:spTree>
    <p:extLst>
      <p:ext uri="{BB962C8B-B14F-4D97-AF65-F5344CB8AC3E}">
        <p14:creationId xmlns:p14="http://schemas.microsoft.com/office/powerpoint/2010/main" val="3872583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ctrTitle"/>
          </p:nvPr>
        </p:nvSpPr>
        <p:spPr>
          <a:xfrm>
            <a:off x="215125" y="578450"/>
            <a:ext cx="6331500" cy="219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Diversity</a:t>
            </a:r>
            <a:endParaRPr/>
          </a:p>
          <a:p>
            <a:pPr marL="0" lvl="0" indent="0" algn="l" rtl="0">
              <a:spcBef>
                <a:spcPts val="0"/>
              </a:spcBef>
              <a:spcAft>
                <a:spcPts val="0"/>
              </a:spcAft>
              <a:buNone/>
            </a:pPr>
            <a:endParaRPr sz="2100" b="0">
              <a:latin typeface="Roboto"/>
              <a:ea typeface="Roboto"/>
              <a:cs typeface="Roboto"/>
              <a:sym typeface="Roboto"/>
            </a:endParaRPr>
          </a:p>
          <a:p>
            <a:pPr marL="457200" lvl="0" indent="0" algn="l" rtl="0">
              <a:spcBef>
                <a:spcPts val="0"/>
              </a:spcBef>
              <a:spcAft>
                <a:spcPts val="0"/>
              </a:spcAft>
              <a:buNone/>
            </a:pPr>
            <a:endParaRPr sz="3655" b="0">
              <a:latin typeface="Roboto"/>
              <a:ea typeface="Roboto"/>
              <a:cs typeface="Roboto"/>
              <a:sym typeface="Roboto"/>
            </a:endParaRPr>
          </a:p>
          <a:p>
            <a:pPr marL="0" lvl="0" indent="0" algn="l" rtl="0">
              <a:spcBef>
                <a:spcPts val="0"/>
              </a:spcBef>
              <a:spcAft>
                <a:spcPts val="0"/>
              </a:spcAft>
              <a:buNone/>
            </a:pPr>
            <a:endParaRPr sz="3544" b="0">
              <a:latin typeface="Roboto"/>
              <a:ea typeface="Roboto"/>
              <a:cs typeface="Roboto"/>
              <a:sym typeface="Roboto"/>
            </a:endParaRPr>
          </a:p>
          <a:p>
            <a:pPr marL="457200" lvl="0" indent="0" algn="l" rtl="0">
              <a:spcBef>
                <a:spcPts val="0"/>
              </a:spcBef>
              <a:spcAft>
                <a:spcPts val="0"/>
              </a:spcAft>
              <a:buNone/>
            </a:pPr>
            <a:endParaRPr sz="3544" b="0">
              <a:latin typeface="Roboto"/>
              <a:ea typeface="Roboto"/>
              <a:cs typeface="Roboto"/>
              <a:sym typeface="Roboto"/>
            </a:endParaRPr>
          </a:p>
        </p:txBody>
      </p:sp>
      <p:sp>
        <p:nvSpPr>
          <p:cNvPr id="146" name="Google Shape;146;p25"/>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ctrTitle"/>
          </p:nvPr>
        </p:nvSpPr>
        <p:spPr>
          <a:xfrm>
            <a:off x="598100" y="811276"/>
            <a:ext cx="8222100" cy="36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00"/>
              <a:t>Negative  stereotypes develop when there is an absence of role models who reflect underrepresented students. </a:t>
            </a:r>
            <a:endParaRPr sz="2400"/>
          </a:p>
          <a:p>
            <a:pPr marL="0" lvl="0" indent="0" algn="l" rtl="0">
              <a:spcBef>
                <a:spcPts val="0"/>
              </a:spcBef>
              <a:spcAft>
                <a:spcPts val="0"/>
              </a:spcAft>
              <a:buSzPts val="990"/>
              <a:buNone/>
            </a:pPr>
            <a:r>
              <a:rPr lang="en" sz="2400"/>
              <a:t>Students internalize these negative  stereotypes, and subsequently believe that science is not a place where they can find success. </a:t>
            </a:r>
            <a:endParaRPr sz="2400"/>
          </a:p>
        </p:txBody>
      </p:sp>
      <p:sp>
        <p:nvSpPr>
          <p:cNvPr id="152" name="Google Shape;152;p26"/>
          <p:cNvSpPr txBox="1">
            <a:spLocks noGrp="1"/>
          </p:cNvSpPr>
          <p:nvPr>
            <p:ph type="subTitle" idx="1"/>
          </p:nvPr>
        </p:nvSpPr>
        <p:spPr>
          <a:xfrm>
            <a:off x="444500" y="706800"/>
            <a:ext cx="8375700" cy="4617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Underrepresented Students in STEM</a:t>
            </a:r>
            <a:endParaRPr/>
          </a:p>
        </p:txBody>
      </p:sp>
      <p:sp>
        <p:nvSpPr>
          <p:cNvPr id="79" name="Google Shape;79;p14"/>
          <p:cNvSpPr txBox="1">
            <a:spLocks noGrp="1"/>
          </p:cNvSpPr>
          <p:nvPr>
            <p:ph type="body" idx="1"/>
          </p:nvPr>
        </p:nvSpPr>
        <p:spPr>
          <a:xfrm>
            <a:off x="311700" y="1229874"/>
            <a:ext cx="8520600" cy="3913625"/>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440"/>
              <a:buNone/>
            </a:pPr>
            <a:r>
              <a:rPr lang="en" sz="2320" dirty="0"/>
              <a:t>Latinx and Black students remain underrepresented in STEM, compared with their share in the population, and a smaller share are earning degrees in a STEM fields than in other degree programs.</a:t>
            </a:r>
            <a:endParaRPr sz="2320" dirty="0"/>
          </a:p>
          <a:p>
            <a:pPr marL="0" lvl="0" indent="0" algn="l" rtl="0">
              <a:lnSpc>
                <a:spcPct val="95000"/>
              </a:lnSpc>
              <a:spcBef>
                <a:spcPts val="1200"/>
              </a:spcBef>
              <a:spcAft>
                <a:spcPts val="0"/>
              </a:spcAft>
              <a:buSzPts val="440"/>
              <a:buNone/>
            </a:pPr>
            <a:endParaRPr sz="2320" dirty="0"/>
          </a:p>
          <a:p>
            <a:pPr marL="0" lvl="0" indent="0" algn="l" rtl="0">
              <a:lnSpc>
                <a:spcPct val="95000"/>
              </a:lnSpc>
              <a:spcBef>
                <a:spcPts val="1200"/>
              </a:spcBef>
              <a:spcAft>
                <a:spcPts val="0"/>
              </a:spcAft>
              <a:buSzPts val="440"/>
              <a:buNone/>
            </a:pPr>
            <a:endParaRPr sz="2320" dirty="0"/>
          </a:p>
          <a:p>
            <a:pPr marL="0" lvl="0" indent="0" algn="l" rtl="0">
              <a:lnSpc>
                <a:spcPct val="95000"/>
              </a:lnSpc>
              <a:spcBef>
                <a:spcPts val="1200"/>
              </a:spcBef>
              <a:spcAft>
                <a:spcPts val="0"/>
              </a:spcAft>
              <a:buSzPts val="440"/>
              <a:buNone/>
            </a:pPr>
            <a:r>
              <a:rPr lang="en" sz="2020" dirty="0"/>
              <a:t> </a:t>
            </a:r>
            <a:r>
              <a:rPr lang="en" sz="2320" dirty="0"/>
              <a:t>(</a:t>
            </a:r>
            <a:r>
              <a:rPr lang="en" sz="2420" dirty="0"/>
              <a:t>Fry et al., 2021) </a:t>
            </a:r>
            <a:r>
              <a:rPr lang="en-US" sz="900" dirty="0">
                <a:hlinkClick r:id="rId3"/>
              </a:rPr>
              <a:t>https://www.pewresearch.org/science/2021/04/01/stem-jobs-see-uneven-progress-in-increasing-gender-racial-and-ethnic-diversity/</a:t>
            </a:r>
            <a:endParaRPr lang="en-US" sz="900" dirty="0"/>
          </a:p>
          <a:p>
            <a:pPr marL="0" lvl="0" indent="0" algn="l" rtl="0">
              <a:lnSpc>
                <a:spcPct val="95000"/>
              </a:lnSpc>
              <a:spcBef>
                <a:spcPts val="1200"/>
              </a:spcBef>
              <a:spcAft>
                <a:spcPts val="0"/>
              </a:spcAft>
              <a:buSzPts val="440"/>
              <a:buNone/>
            </a:pPr>
            <a:endParaRPr sz="900" dirty="0"/>
          </a:p>
          <a:p>
            <a:pPr marL="0" lvl="0" indent="0" algn="l" rtl="0">
              <a:lnSpc>
                <a:spcPct val="95000"/>
              </a:lnSpc>
              <a:spcBef>
                <a:spcPts val="1200"/>
              </a:spcBef>
              <a:spcAft>
                <a:spcPts val="0"/>
              </a:spcAft>
              <a:buSzPts val="440"/>
              <a:buNone/>
            </a:pPr>
            <a:endParaRPr sz="1720" dirty="0"/>
          </a:p>
          <a:p>
            <a:pPr marL="0" lvl="0" indent="0" algn="l" rtl="0">
              <a:lnSpc>
                <a:spcPct val="95000"/>
              </a:lnSpc>
              <a:spcBef>
                <a:spcPts val="1200"/>
              </a:spcBef>
              <a:spcAft>
                <a:spcPts val="1200"/>
              </a:spcAft>
              <a:buSzPts val="440"/>
              <a:buNone/>
            </a:pPr>
            <a:endParaRPr sz="72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80"/>
              <a:t>Discussing and Displaying Role Models that are representative of all Student Populations can foster New Visions of Success.</a:t>
            </a:r>
            <a:endParaRPr sz="4180"/>
          </a:p>
        </p:txBody>
      </p:sp>
      <p:sp>
        <p:nvSpPr>
          <p:cNvPr id="158" name="Google Shape;158;p27"/>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159" name="Google Shape;159;p27"/>
          <p:cNvSpPr txBox="1"/>
          <p:nvPr/>
        </p:nvSpPr>
        <p:spPr>
          <a:xfrm>
            <a:off x="345900" y="3148825"/>
            <a:ext cx="902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8"/>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SzPts val="1018"/>
              <a:buNone/>
            </a:pPr>
            <a:r>
              <a:rPr lang="en" sz="1765"/>
              <a:t>Mae Jemison </a:t>
            </a:r>
            <a:endParaRPr sz="1765"/>
          </a:p>
          <a:p>
            <a:pPr marL="0" lvl="0" indent="0" algn="l" rtl="0">
              <a:lnSpc>
                <a:spcPct val="80000"/>
              </a:lnSpc>
              <a:spcBef>
                <a:spcPts val="0"/>
              </a:spcBef>
              <a:spcAft>
                <a:spcPts val="0"/>
              </a:spcAft>
              <a:buSzPts val="1018"/>
              <a:buNone/>
            </a:pPr>
            <a:r>
              <a:rPr lang="en" sz="1765"/>
              <a:t>Chemical Engineer, Medical Doctor and Astronaut!</a:t>
            </a:r>
            <a:endParaRPr sz="1765"/>
          </a:p>
        </p:txBody>
      </p:sp>
      <p:pic>
        <p:nvPicPr>
          <p:cNvPr id="165" name="Google Shape;165;p28"/>
          <p:cNvPicPr preferRelativeResize="0"/>
          <p:nvPr/>
        </p:nvPicPr>
        <p:blipFill>
          <a:blip r:embed="rId3">
            <a:alphaModFix/>
          </a:blip>
          <a:stretch>
            <a:fillRect/>
          </a:stretch>
        </p:blipFill>
        <p:spPr>
          <a:xfrm>
            <a:off x="2424000" y="0"/>
            <a:ext cx="3858003" cy="386274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a:t>Jazmine Scarlett Lives with Rheumatoid Arthritis and is a Volcanologist</a:t>
            </a:r>
            <a:endParaRPr/>
          </a:p>
        </p:txBody>
      </p:sp>
      <p:pic>
        <p:nvPicPr>
          <p:cNvPr id="171" name="Google Shape;171;p29"/>
          <p:cNvPicPr preferRelativeResize="0"/>
          <p:nvPr/>
        </p:nvPicPr>
        <p:blipFill>
          <a:blip r:embed="rId3">
            <a:alphaModFix/>
          </a:blip>
          <a:stretch>
            <a:fillRect/>
          </a:stretch>
        </p:blipFill>
        <p:spPr>
          <a:xfrm>
            <a:off x="152400" y="152400"/>
            <a:ext cx="5226495" cy="39212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body" idx="1"/>
          </p:nvPr>
        </p:nvSpPr>
        <p:spPr>
          <a:xfrm>
            <a:off x="328025" y="129800"/>
            <a:ext cx="8388600" cy="4489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Dr. Scarlett became fascinated by her family heritage and their experiences with volcanic behavior on the Grenadines.  She then used her research to inform communities impacted by volcanoes.</a:t>
            </a:r>
            <a:endParaRPr/>
          </a:p>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rmAutofit fontScale="92500" lnSpcReduction="20000"/>
          </a:bodyPr>
          <a:lstStyle/>
          <a:p>
            <a:pPr marL="0" lvl="0" indent="0" algn="l" rtl="0">
              <a:spcBef>
                <a:spcPts val="0"/>
              </a:spcBef>
              <a:spcAft>
                <a:spcPts val="0"/>
              </a:spcAft>
              <a:buNone/>
            </a:pPr>
            <a:r>
              <a:rPr lang="en"/>
              <a:t>Image of Nicholas Sanders Mathematician and Scientist: Inventor of Braille</a:t>
            </a:r>
            <a:endParaRPr/>
          </a:p>
        </p:txBody>
      </p:sp>
      <p:pic>
        <p:nvPicPr>
          <p:cNvPr id="182" name="Google Shape;182;p31"/>
          <p:cNvPicPr preferRelativeResize="0"/>
          <p:nvPr/>
        </p:nvPicPr>
        <p:blipFill>
          <a:blip r:embed="rId3">
            <a:alphaModFix/>
          </a:blip>
          <a:stretch>
            <a:fillRect/>
          </a:stretch>
        </p:blipFill>
        <p:spPr>
          <a:xfrm>
            <a:off x="152400" y="152400"/>
            <a:ext cx="5145255" cy="39212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body" idx="1"/>
          </p:nvPr>
        </p:nvSpPr>
        <p:spPr>
          <a:xfrm>
            <a:off x="311700" y="270700"/>
            <a:ext cx="8520600" cy="429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b="1" dirty="0">
                <a:solidFill>
                  <a:srgbClr val="000000"/>
                </a:solidFill>
                <a:latin typeface="Arial"/>
                <a:ea typeface="Arial"/>
                <a:cs typeface="Arial"/>
                <a:sym typeface="Arial"/>
              </a:rPr>
              <a:t>I</a:t>
            </a:r>
            <a:endParaRPr sz="2300" b="1" dirty="0">
              <a:solidFill>
                <a:srgbClr val="000000"/>
              </a:solidFill>
              <a:latin typeface="Arial"/>
              <a:ea typeface="Arial"/>
              <a:cs typeface="Arial"/>
              <a:sym typeface="Arial"/>
            </a:endParaRPr>
          </a:p>
          <a:p>
            <a:pPr marL="0" lvl="0" indent="0" algn="l" rtl="0">
              <a:spcBef>
                <a:spcPts val="1200"/>
              </a:spcBef>
              <a:spcAft>
                <a:spcPts val="0"/>
              </a:spcAft>
              <a:buNone/>
            </a:pPr>
            <a:r>
              <a:rPr lang="en" sz="2300" dirty="0">
                <a:solidFill>
                  <a:srgbClr val="000000"/>
                </a:solidFill>
                <a:latin typeface="Arial"/>
                <a:ea typeface="Arial"/>
                <a:cs typeface="Arial"/>
                <a:sym typeface="Arial"/>
              </a:rPr>
              <a:t>Instructors</a:t>
            </a:r>
            <a:r>
              <a:rPr lang="en" sz="1100" b="1" dirty="0">
                <a:solidFill>
                  <a:srgbClr val="000000"/>
                </a:solidFill>
                <a:latin typeface="Arial"/>
                <a:ea typeface="Arial"/>
                <a:cs typeface="Arial"/>
                <a:sym typeface="Arial"/>
              </a:rPr>
              <a:t> </a:t>
            </a:r>
            <a:r>
              <a:rPr lang="en" sz="2400" dirty="0">
                <a:solidFill>
                  <a:srgbClr val="000000"/>
                </a:solidFill>
                <a:latin typeface="Arial"/>
                <a:ea typeface="Arial"/>
                <a:cs typeface="Arial"/>
                <a:sym typeface="Arial"/>
              </a:rPr>
              <a:t>can carefully weave subject matter with activities and images within relevant contexts that validate contributions of individuals from diverse cultural backgrounds.</a:t>
            </a:r>
            <a:endParaRPr sz="2400" dirty="0">
              <a:solidFill>
                <a:srgbClr val="000000"/>
              </a:solidFill>
              <a:latin typeface="Arial"/>
              <a:ea typeface="Arial"/>
              <a:cs typeface="Arial"/>
              <a:sym typeface="Arial"/>
            </a:endParaRPr>
          </a:p>
          <a:p>
            <a:pPr marL="0" lvl="0" indent="0" algn="l" rtl="0">
              <a:spcBef>
                <a:spcPts val="1200"/>
              </a:spcBef>
              <a:spcAft>
                <a:spcPts val="0"/>
              </a:spcAft>
              <a:buNone/>
            </a:pPr>
            <a:r>
              <a:rPr lang="en" sz="2400" dirty="0">
                <a:solidFill>
                  <a:srgbClr val="000000"/>
                </a:solidFill>
                <a:latin typeface="Arial"/>
                <a:ea typeface="Arial"/>
                <a:cs typeface="Arial"/>
                <a:sym typeface="Arial"/>
              </a:rPr>
              <a:t>Superficial mention of diverse scientists in limited contexts can create perceived marginalization of role models.</a:t>
            </a:r>
            <a:endParaRPr sz="2400" dirty="0">
              <a:solidFill>
                <a:srgbClr val="000000"/>
              </a:solidFill>
              <a:latin typeface="Arial"/>
              <a:ea typeface="Arial"/>
              <a:cs typeface="Arial"/>
              <a:sym typeface="Arial"/>
            </a:endParaRPr>
          </a:p>
          <a:p>
            <a:pPr marL="0" lvl="0" indent="0" algn="l" rtl="0">
              <a:spcBef>
                <a:spcPts val="1200"/>
              </a:spcBef>
              <a:spcAft>
                <a:spcPts val="0"/>
              </a:spcAft>
              <a:buNone/>
            </a:pPr>
            <a:r>
              <a:rPr lang="en" sz="2400" dirty="0">
                <a:solidFill>
                  <a:srgbClr val="000000"/>
                </a:solidFill>
                <a:latin typeface="Arial"/>
                <a:ea typeface="Arial"/>
                <a:cs typeface="Arial"/>
                <a:sym typeface="Arial"/>
              </a:rPr>
              <a:t> </a:t>
            </a:r>
            <a:endParaRPr sz="2400" dirty="0">
              <a:solidFill>
                <a:srgbClr val="000000"/>
              </a:solidFill>
              <a:latin typeface="Arial"/>
              <a:ea typeface="Arial"/>
              <a:cs typeface="Arial"/>
              <a:sym typeface="Arial"/>
            </a:endParaRPr>
          </a:p>
          <a:p>
            <a:pPr marL="0" lvl="0" indent="0" algn="l" rtl="0">
              <a:spcBef>
                <a:spcPts val="1200"/>
              </a:spcBef>
              <a:spcAft>
                <a:spcPts val="1200"/>
              </a:spcAft>
              <a:buNone/>
            </a:pPr>
            <a:r>
              <a:rPr lang="en" dirty="0"/>
              <a: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2D1C0-2F85-4C6C-8ADE-2D0C31B0176F}"/>
              </a:ext>
            </a:extLst>
          </p:cNvPr>
          <p:cNvSpPr>
            <a:spLocks noGrp="1"/>
          </p:cNvSpPr>
          <p:nvPr>
            <p:ph type="title"/>
          </p:nvPr>
        </p:nvSpPr>
        <p:spPr>
          <a:xfrm>
            <a:off x="406425" y="419986"/>
            <a:ext cx="8296800" cy="4428461"/>
          </a:xfrm>
        </p:spPr>
        <p:txBody>
          <a:bodyPr/>
          <a:lstStyle/>
          <a:p>
            <a:r>
              <a:rPr lang="en-US" dirty="0"/>
              <a:t>Two </a:t>
            </a:r>
            <a:r>
              <a:rPr lang="en-US" dirty="0" err="1"/>
              <a:t>TedTalks</a:t>
            </a:r>
            <a:br>
              <a:rPr lang="en-US" dirty="0"/>
            </a:br>
            <a:r>
              <a:rPr lang="en-US" dirty="0"/>
              <a:t>that both represent Different Forms of Reality Teaching with two Caveats</a:t>
            </a:r>
          </a:p>
        </p:txBody>
      </p:sp>
    </p:spTree>
    <p:extLst>
      <p:ext uri="{BB962C8B-B14F-4D97-AF65-F5344CB8AC3E}">
        <p14:creationId xmlns:p14="http://schemas.microsoft.com/office/powerpoint/2010/main" val="241722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3CC8-A7D8-4EF8-B56B-C85EE2661AEB}"/>
              </a:ext>
            </a:extLst>
          </p:cNvPr>
          <p:cNvSpPr>
            <a:spLocks noGrp="1"/>
          </p:cNvSpPr>
          <p:nvPr>
            <p:ph type="title"/>
          </p:nvPr>
        </p:nvSpPr>
        <p:spPr/>
        <p:txBody>
          <a:bodyPr>
            <a:normAutofit/>
          </a:bodyPr>
          <a:lstStyle/>
          <a:p>
            <a:r>
              <a:rPr lang="en-US" sz="2800" dirty="0"/>
              <a:t>Be cautious of cultural appropriations while allowing students to express their own cultural identities in ways that make sense to them.</a:t>
            </a:r>
          </a:p>
        </p:txBody>
      </p:sp>
    </p:spTree>
    <p:extLst>
      <p:ext uri="{BB962C8B-B14F-4D97-AF65-F5344CB8AC3E}">
        <p14:creationId xmlns:p14="http://schemas.microsoft.com/office/powerpoint/2010/main" val="854121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5280-D542-4B67-ACF2-AFC4E8EAE87C}"/>
              </a:ext>
            </a:extLst>
          </p:cNvPr>
          <p:cNvSpPr>
            <a:spLocks noGrp="1"/>
          </p:cNvSpPr>
          <p:nvPr>
            <p:ph type="title"/>
          </p:nvPr>
        </p:nvSpPr>
        <p:spPr/>
        <p:txBody>
          <a:bodyPr>
            <a:normAutofit fontScale="90000"/>
          </a:bodyPr>
          <a:lstStyle/>
          <a:p>
            <a:r>
              <a:rPr lang="en-US" dirty="0"/>
              <a:t>Being authentic means using your strengths in making connections.</a:t>
            </a:r>
          </a:p>
        </p:txBody>
      </p:sp>
    </p:spTree>
    <p:extLst>
      <p:ext uri="{BB962C8B-B14F-4D97-AF65-F5344CB8AC3E}">
        <p14:creationId xmlns:p14="http://schemas.microsoft.com/office/powerpoint/2010/main" val="1464946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0CE0-DF32-4003-98BF-B2876E0BE07B}"/>
              </a:ext>
            </a:extLst>
          </p:cNvPr>
          <p:cNvSpPr>
            <a:spLocks noGrp="1"/>
          </p:cNvSpPr>
          <p:nvPr>
            <p:ph type="title"/>
          </p:nvPr>
        </p:nvSpPr>
        <p:spPr>
          <a:xfrm>
            <a:off x="406425" y="520996"/>
            <a:ext cx="8296800" cy="4227788"/>
          </a:xfrm>
        </p:spPr>
        <p:txBody>
          <a:bodyPr>
            <a:normAutofit fontScale="90000"/>
          </a:bodyPr>
          <a:lstStyle/>
          <a:p>
            <a:br>
              <a:rPr lang="en-US" dirty="0"/>
            </a:br>
            <a:r>
              <a:rPr lang="en-US" dirty="0"/>
              <a:t>Christopher </a:t>
            </a:r>
            <a:r>
              <a:rPr lang="en-US" dirty="0" err="1"/>
              <a:t>Emdin</a:t>
            </a:r>
            <a:br>
              <a:rPr lang="en-US" dirty="0"/>
            </a:br>
            <a:r>
              <a:rPr lang="en-US" dirty="0"/>
              <a:t>Reality Teaching in STEM</a:t>
            </a:r>
            <a:br>
              <a:rPr lang="en-US" b="1" dirty="0"/>
            </a:br>
            <a:r>
              <a:rPr lang="en-US" b="1" dirty="0">
                <a:hlinkClick r:id="rId2"/>
              </a:rPr>
              <a:t>https://www.youtube.com/watch?v=2Y9tVf_8fqo</a:t>
            </a:r>
            <a:br>
              <a:rPr lang="en-US" b="1" dirty="0"/>
            </a:br>
            <a:br>
              <a:rPr lang="en-US" b="1" dirty="0"/>
            </a:br>
            <a:br>
              <a:rPr lang="en-US" dirty="0"/>
            </a:br>
            <a:br>
              <a:rPr lang="en-US" dirty="0"/>
            </a:br>
            <a:endParaRPr lang="en-US" dirty="0"/>
          </a:p>
        </p:txBody>
      </p:sp>
    </p:spTree>
    <p:extLst>
      <p:ext uri="{BB962C8B-B14F-4D97-AF65-F5344CB8AC3E}">
        <p14:creationId xmlns:p14="http://schemas.microsoft.com/office/powerpoint/2010/main" val="1877113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EC7A0-F9B9-41E1-89F1-8931D17EDED0}"/>
              </a:ext>
            </a:extLst>
          </p:cNvPr>
          <p:cNvSpPr>
            <a:spLocks noGrp="1"/>
          </p:cNvSpPr>
          <p:nvPr>
            <p:ph type="title"/>
          </p:nvPr>
        </p:nvSpPr>
        <p:spPr/>
        <p:txBody>
          <a:bodyPr>
            <a:normAutofit fontScale="90000"/>
          </a:bodyPr>
          <a:lstStyle/>
          <a:p>
            <a:r>
              <a:rPr lang="en-US" dirty="0"/>
              <a:t>Identity Matters</a:t>
            </a:r>
          </a:p>
        </p:txBody>
      </p:sp>
      <p:sp>
        <p:nvSpPr>
          <p:cNvPr id="3" name="Text Placeholder 2">
            <a:extLst>
              <a:ext uri="{FF2B5EF4-FFF2-40B4-BE49-F238E27FC236}">
                <a16:creationId xmlns:a16="http://schemas.microsoft.com/office/drawing/2014/main" id="{427F32B1-647E-4A68-B2A4-912802CF679C}"/>
              </a:ext>
            </a:extLst>
          </p:cNvPr>
          <p:cNvSpPr>
            <a:spLocks noGrp="1"/>
          </p:cNvSpPr>
          <p:nvPr>
            <p:ph type="body" idx="1"/>
          </p:nvPr>
        </p:nvSpPr>
        <p:spPr/>
        <p:txBody>
          <a:bodyPr/>
          <a:lstStyle/>
          <a:p>
            <a:pPr marL="114300" indent="0">
              <a:buNone/>
            </a:pPr>
            <a:r>
              <a:rPr lang="en-US" dirty="0"/>
              <a:t>Latinx, African American and Native American students report that their ethnic identities are very important them.</a:t>
            </a:r>
          </a:p>
          <a:p>
            <a:pPr marL="114300" indent="0">
              <a:buNone/>
            </a:pPr>
            <a:endParaRPr lang="en-US" dirty="0"/>
          </a:p>
          <a:p>
            <a:pPr marL="114300" indent="0">
              <a:buNone/>
            </a:pPr>
            <a:r>
              <a:rPr lang="en-US" dirty="0"/>
              <a:t>A strong ethnic identity is correlated with positive success rates in academics.</a:t>
            </a:r>
          </a:p>
          <a:p>
            <a:pPr marL="114300" indent="0">
              <a:buNone/>
            </a:pPr>
            <a:endParaRPr lang="en-US" dirty="0"/>
          </a:p>
        </p:txBody>
      </p:sp>
    </p:spTree>
    <p:extLst>
      <p:ext uri="{BB962C8B-B14F-4D97-AF65-F5344CB8AC3E}">
        <p14:creationId xmlns:p14="http://schemas.microsoft.com/office/powerpoint/2010/main" val="161800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97D0-5FAF-4E51-8BB1-C677B83DDC6A}"/>
              </a:ext>
            </a:extLst>
          </p:cNvPr>
          <p:cNvSpPr>
            <a:spLocks noGrp="1"/>
          </p:cNvSpPr>
          <p:nvPr>
            <p:ph type="title"/>
          </p:nvPr>
        </p:nvSpPr>
        <p:spPr/>
        <p:txBody>
          <a:bodyPr>
            <a:normAutofit fontScale="90000"/>
          </a:bodyPr>
          <a:lstStyle/>
          <a:p>
            <a:r>
              <a:rPr lang="en-US" sz="4000" dirty="0">
                <a:solidFill>
                  <a:schemeClr val="bg1"/>
                </a:solidFill>
                <a:hlinkClick r:id="rId2">
                  <a:extLst>
                    <a:ext uri="{A12FA001-AC4F-418D-AE19-62706E023703}">
                      <ahyp:hlinkClr xmlns:ahyp="http://schemas.microsoft.com/office/drawing/2018/hyperlinkcolor" val="tx"/>
                    </a:ext>
                  </a:extLst>
                </a:hlinkClick>
              </a:rPr>
              <a:t>Kyle Reyes</a:t>
            </a:r>
            <a:br>
              <a:rPr lang="en-US" sz="1800" dirty="0">
                <a:solidFill>
                  <a:srgbClr val="0277BD"/>
                </a:solidFill>
                <a:hlinkClick r:id="rId2">
                  <a:extLst>
                    <a:ext uri="{A12FA001-AC4F-418D-AE19-62706E023703}">
                      <ahyp:hlinkClr xmlns:ahyp="http://schemas.microsoft.com/office/drawing/2018/hyperlinkcolor" val="tx"/>
                    </a:ext>
                  </a:extLst>
                </a:hlinkClick>
              </a:rPr>
            </a:br>
            <a:br>
              <a:rPr lang="en-US" sz="1800" dirty="0">
                <a:solidFill>
                  <a:srgbClr val="0277BD"/>
                </a:solidFill>
                <a:hlinkClick r:id="rId2">
                  <a:extLst>
                    <a:ext uri="{A12FA001-AC4F-418D-AE19-62706E023703}">
                      <ahyp:hlinkClr xmlns:ahyp="http://schemas.microsoft.com/office/drawing/2018/hyperlinkcolor" val="tx"/>
                    </a:ext>
                  </a:extLst>
                </a:hlinkClick>
              </a:rPr>
            </a:br>
            <a:r>
              <a:rPr lang="en-US" sz="3600" dirty="0">
                <a:solidFill>
                  <a:srgbClr val="0277BD"/>
                </a:solidFill>
                <a:hlinkClick r:id="rId2">
                  <a:extLst>
                    <a:ext uri="{A12FA001-AC4F-418D-AE19-62706E023703}">
                      <ahyp:hlinkClr xmlns:ahyp="http://schemas.microsoft.com/office/drawing/2018/hyperlinkcolor" val="tx"/>
                    </a:ext>
                  </a:extLst>
                </a:hlinkClick>
              </a:rPr>
              <a:t>https://www.youtube.com/watch?v=mezisbD7HIw</a:t>
            </a:r>
            <a:br>
              <a:rPr lang="en-US" sz="3600" dirty="0"/>
            </a:br>
            <a:endParaRPr lang="en-US" sz="3600" dirty="0"/>
          </a:p>
        </p:txBody>
      </p:sp>
    </p:spTree>
    <p:extLst>
      <p:ext uri="{BB962C8B-B14F-4D97-AF65-F5344CB8AC3E}">
        <p14:creationId xmlns:p14="http://schemas.microsoft.com/office/powerpoint/2010/main" val="276908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3" name="Google Shape;193;p33"/>
          <p:cNvSpPr txBox="1">
            <a:spLocks noGrp="1"/>
          </p:cNvSpPr>
          <p:nvPr>
            <p:ph type="body" idx="1"/>
          </p:nvPr>
        </p:nvSpPr>
        <p:spPr>
          <a:xfrm>
            <a:off x="230046" y="258800"/>
            <a:ext cx="8501700" cy="4339500"/>
          </a:xfrm>
          <a:prstGeom prst="rect">
            <a:avLst/>
          </a:prstGeom>
          <a:solidFill>
            <a:schemeClr val="dk1"/>
          </a:solidFill>
        </p:spPr>
        <p:txBody>
          <a:bodyPr spcFirstLastPara="1" wrap="square" lIns="91425" tIns="91425" rIns="91425" bIns="91425" anchor="t" anchorCtr="0">
            <a:normAutofit/>
          </a:bodyPr>
          <a:lstStyle/>
          <a:p>
            <a:pPr marL="0" lvl="0" indent="0" algn="l" rtl="0">
              <a:spcBef>
                <a:spcPts val="0"/>
              </a:spcBef>
              <a:spcAft>
                <a:spcPts val="0"/>
              </a:spcAft>
              <a:buNone/>
            </a:pPr>
            <a:r>
              <a:rPr lang="en" sz="6800" b="1">
                <a:solidFill>
                  <a:schemeClr val="lt1"/>
                </a:solidFill>
              </a:rPr>
              <a:t>Equity</a:t>
            </a:r>
            <a:endParaRPr sz="6800" b="1">
              <a:solidFill>
                <a:schemeClr val="lt1"/>
              </a:solidFill>
            </a:endParaRPr>
          </a:p>
          <a:p>
            <a:pPr marL="457200" lvl="0" indent="0" algn="l" rtl="0">
              <a:spcBef>
                <a:spcPts val="1200"/>
              </a:spcBef>
              <a:spcAft>
                <a:spcPts val="1200"/>
              </a:spcAft>
              <a:buNone/>
            </a:pPr>
            <a:endParaRPr sz="2900" b="1">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Include Social Justice and Cross-Cultural Perspectives.</a:t>
            </a:r>
            <a:endParaRPr/>
          </a:p>
        </p:txBody>
      </p:sp>
      <p:sp>
        <p:nvSpPr>
          <p:cNvPr id="199" name="Google Shape;199;p3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fontScale="92500" lnSpcReduction="20000"/>
          </a:bodyPr>
          <a:lstStyle/>
          <a:p>
            <a:pPr marL="914400" lvl="0" indent="0" algn="l" rtl="0">
              <a:spcBef>
                <a:spcPts val="0"/>
              </a:spcBef>
              <a:spcAft>
                <a:spcPts val="0"/>
              </a:spcAft>
              <a:buNone/>
            </a:pPr>
            <a:endParaRPr sz="1100" b="1" dirty="0">
              <a:latin typeface="Arial"/>
              <a:ea typeface="Arial"/>
              <a:cs typeface="Arial"/>
              <a:sym typeface="Arial"/>
            </a:endParaRPr>
          </a:p>
          <a:p>
            <a:pPr marL="914400" lvl="0" indent="0" algn="l" rtl="0">
              <a:spcBef>
                <a:spcPts val="1200"/>
              </a:spcBef>
              <a:spcAft>
                <a:spcPts val="0"/>
              </a:spcAft>
              <a:buNone/>
            </a:pPr>
            <a:endParaRPr sz="1100" b="1" dirty="0">
              <a:latin typeface="Arial"/>
              <a:ea typeface="Arial"/>
              <a:cs typeface="Arial"/>
              <a:sym typeface="Arial"/>
            </a:endParaRPr>
          </a:p>
          <a:p>
            <a:pPr marL="457200" lvl="0" indent="-318044" algn="l" rtl="0">
              <a:spcBef>
                <a:spcPts val="1200"/>
              </a:spcBef>
              <a:spcAft>
                <a:spcPts val="0"/>
              </a:spcAft>
              <a:buSzPct val="68151"/>
              <a:buAutoNum type="arabicPeriod"/>
            </a:pPr>
            <a:r>
              <a:rPr lang="en" sz="2431" b="1" dirty="0">
                <a:latin typeface="Arial"/>
                <a:ea typeface="Arial"/>
                <a:cs typeface="Arial"/>
                <a:sym typeface="Arial"/>
              </a:rPr>
              <a:t>Include alternate models of scientific understanding from cross-cultural perspectives.</a:t>
            </a:r>
            <a:endParaRPr sz="2431" b="1" dirty="0">
              <a:latin typeface="Arial"/>
              <a:ea typeface="Arial"/>
              <a:cs typeface="Arial"/>
              <a:sym typeface="Arial"/>
            </a:endParaRPr>
          </a:p>
          <a:p>
            <a:pPr marL="0" lvl="0" indent="0" algn="l" rtl="0">
              <a:spcBef>
                <a:spcPts val="1200"/>
              </a:spcBef>
              <a:spcAft>
                <a:spcPts val="0"/>
              </a:spcAft>
              <a:buNone/>
            </a:pPr>
            <a:r>
              <a:rPr lang="en" sz="2000" dirty="0">
                <a:latin typeface="Arial"/>
                <a:ea typeface="Arial"/>
                <a:cs typeface="Arial"/>
                <a:sym typeface="Arial"/>
              </a:rPr>
              <a:t>Example: Compare your own beliefs about what science is with science by the</a:t>
            </a:r>
            <a:r>
              <a:rPr lang="en" sz="2000" dirty="0">
                <a:uFill>
                  <a:noFill/>
                </a:uFill>
                <a:latin typeface="Arial"/>
                <a:ea typeface="Arial"/>
                <a:cs typeface="Arial"/>
                <a:sym typeface="Arial"/>
                <a:hlinkClick r:id="rId3"/>
              </a:rPr>
              <a:t> </a:t>
            </a:r>
            <a:r>
              <a:rPr lang="en" sz="2000" u="sng" dirty="0">
                <a:solidFill>
                  <a:schemeClr val="hlink"/>
                </a:solidFill>
                <a:latin typeface="Arial"/>
                <a:ea typeface="Arial"/>
                <a:cs typeface="Arial"/>
                <a:sym typeface="Arial"/>
                <a:hlinkClick r:id="rId3"/>
              </a:rPr>
              <a:t>World Indigenous Science Network</a:t>
            </a:r>
            <a:r>
              <a:rPr lang="en" sz="2000" dirty="0">
                <a:latin typeface="Arial"/>
                <a:ea typeface="Arial"/>
                <a:cs typeface="Arial"/>
                <a:sym typeface="Arial"/>
              </a:rPr>
              <a:t> How are Western science and Indigenous science similar? Different?</a:t>
            </a:r>
            <a:endParaRPr sz="1100" dirty="0">
              <a:latin typeface="Arial"/>
              <a:ea typeface="Arial"/>
              <a:cs typeface="Arial"/>
              <a:sym typeface="Arial"/>
            </a:endParaRPr>
          </a:p>
          <a:p>
            <a:pPr marL="457200" lvl="0" indent="0" algn="l" rtl="0">
              <a:spcBef>
                <a:spcPts val="1200"/>
              </a:spcBef>
              <a:spcAft>
                <a:spcPts val="12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569A-3EF4-41BF-9C22-888EA99C4900}"/>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8294D398-1F7C-4DD0-89D4-49C742A1CABC}"/>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626D4980-C423-4C56-A688-E96648E19286}"/>
              </a:ext>
            </a:extLst>
          </p:cNvPr>
          <p:cNvPicPr>
            <a:picLocks noChangeAspect="1"/>
          </p:cNvPicPr>
          <p:nvPr/>
        </p:nvPicPr>
        <p:blipFill>
          <a:blip r:embed="rId2"/>
          <a:stretch>
            <a:fillRect/>
          </a:stretch>
        </p:blipFill>
        <p:spPr>
          <a:xfrm>
            <a:off x="412288" y="446567"/>
            <a:ext cx="8474537" cy="3963508"/>
          </a:xfrm>
          <a:prstGeom prst="rect">
            <a:avLst/>
          </a:prstGeom>
        </p:spPr>
      </p:pic>
    </p:spTree>
    <p:extLst>
      <p:ext uri="{BB962C8B-B14F-4D97-AF65-F5344CB8AC3E}">
        <p14:creationId xmlns:p14="http://schemas.microsoft.com/office/powerpoint/2010/main" val="3358310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2400250" y="575950"/>
            <a:ext cx="6321600" cy="3934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Multicultural Curriculum in STEM</a:t>
            </a:r>
            <a:endParaRPr dirty="0"/>
          </a:p>
        </p:txBody>
      </p:sp>
      <p:sp>
        <p:nvSpPr>
          <p:cNvPr id="205" name="Google Shape;205;p35"/>
          <p:cNvSpPr txBox="1">
            <a:spLocks noGrp="1"/>
          </p:cNvSpPr>
          <p:nvPr>
            <p:ph type="body" idx="1"/>
          </p:nvPr>
        </p:nvSpPr>
        <p:spPr>
          <a:xfrm>
            <a:off x="2410112" y="1095153"/>
            <a:ext cx="6321600" cy="3503023"/>
          </a:xfrm>
          <a:prstGeom prst="rect">
            <a:avLst/>
          </a:prstGeom>
          <a:solidFill>
            <a:schemeClr val="tx1"/>
          </a:solidFill>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dirty="0">
                <a:solidFill>
                  <a:schemeClr val="lt1"/>
                </a:solidFill>
              </a:rPr>
              <a:t> Multicultural Curriculum encourages engagement by allowing for opportunities for students to find themselves in course material.</a:t>
            </a:r>
            <a:endParaRPr b="1" dirty="0">
              <a:solidFill>
                <a:schemeClr val="lt1"/>
              </a:solidFill>
            </a:endParaRPr>
          </a:p>
          <a:p>
            <a:pPr marL="0" lvl="0" indent="0" algn="l" rtl="0">
              <a:spcBef>
                <a:spcPts val="1200"/>
              </a:spcBef>
              <a:spcAft>
                <a:spcPts val="0"/>
              </a:spcAft>
              <a:buNone/>
            </a:pPr>
            <a:r>
              <a:rPr lang="en" sz="1350" b="1" dirty="0">
                <a:solidFill>
                  <a:schemeClr val="bg2"/>
                </a:solidFill>
                <a:highlight>
                  <a:srgbClr val="FFFFFF"/>
                </a:highlight>
                <a:latin typeface="Arial"/>
                <a:ea typeface="Arial"/>
                <a:cs typeface="Arial"/>
                <a:sym typeface="Arial"/>
              </a:rPr>
              <a:t>The first job of multicultural scholars was to dispel the myths that STEM curricula was culturally-neutral or value-free (Hinant-Crawford, 2016).</a:t>
            </a:r>
            <a:endParaRPr b="1" dirty="0">
              <a:solidFill>
                <a:schemeClr val="bg2"/>
              </a:solidFill>
            </a:endParaRPr>
          </a:p>
          <a:p>
            <a:pPr marL="0" lvl="0" indent="0" algn="l" rtl="0">
              <a:spcBef>
                <a:spcPts val="1200"/>
              </a:spcBef>
              <a:spcAft>
                <a:spcPts val="0"/>
              </a:spcAft>
              <a:buNone/>
            </a:pPr>
            <a:r>
              <a:rPr lang="en" sz="1479" dirty="0">
                <a:highlight>
                  <a:schemeClr val="dk1"/>
                </a:highlight>
                <a:latin typeface="Arial"/>
                <a:ea typeface="Arial"/>
                <a:cs typeface="Arial"/>
                <a:sym typeface="Arial"/>
              </a:rPr>
              <a:t>In mathematics, </a:t>
            </a:r>
            <a:r>
              <a:rPr lang="en" sz="1479" dirty="0">
                <a:solidFill>
                  <a:schemeClr val="bg2"/>
                </a:solidFill>
                <a:highlight>
                  <a:schemeClr val="dk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d’Ambrosio</a:t>
            </a:r>
            <a:r>
              <a:rPr lang="en" sz="1479" dirty="0">
                <a:solidFill>
                  <a:srgbClr val="007377"/>
                </a:solidFill>
                <a:highlight>
                  <a:schemeClr val="dk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479" dirty="0">
                <a:solidFill>
                  <a:schemeClr val="bg2"/>
                </a:solidFill>
                <a:highlight>
                  <a:schemeClr val="dk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(2001</a:t>
            </a:r>
            <a:r>
              <a:rPr lang="en" sz="1479" dirty="0">
                <a:highlight>
                  <a:schemeClr val="dk1"/>
                </a:highlight>
                <a:latin typeface="Arial"/>
                <a:ea typeface="Arial"/>
                <a:cs typeface="Arial"/>
                <a:sym typeface="Arial"/>
              </a:rPr>
              <a:t>, p. 310) explains, “Children are seldom taught that several ancient Greek mathematicians, for instance Pythagoras and Thales […] traveled and studied in such places as India and northern Africa”.</a:t>
            </a:r>
            <a:endParaRPr sz="1479" dirty="0">
              <a:highlight>
                <a:schemeClr val="dk1"/>
              </a:highlight>
              <a:latin typeface="Arial"/>
              <a:ea typeface="Arial"/>
              <a:cs typeface="Arial"/>
              <a:sym typeface="Arial"/>
            </a:endParaRPr>
          </a:p>
          <a:p>
            <a:pPr marL="0" lvl="0" indent="0" algn="l" rtl="0">
              <a:spcBef>
                <a:spcPts val="1200"/>
              </a:spcBef>
              <a:spcAft>
                <a:spcPts val="0"/>
              </a:spcAft>
              <a:buNone/>
            </a:pPr>
            <a:r>
              <a:rPr lang="en" sz="1479" dirty="0">
                <a:highlight>
                  <a:schemeClr val="dk1"/>
                </a:highlight>
                <a:latin typeface="Arial"/>
                <a:ea typeface="Arial"/>
                <a:cs typeface="Arial"/>
                <a:sym typeface="Arial"/>
              </a:rPr>
              <a:t>Similarly, ethnocomputing scholars argue that the foundations of computing have existed for millennia and attest “Even the word ‘algorithm’ was derived from the name of the noted Persian mathematician Mohammed ibn-Musa al-Khwarizmi” (</a:t>
            </a:r>
            <a:r>
              <a:rPr lang="en" sz="1479" dirty="0">
                <a:solidFill>
                  <a:schemeClr val="bg2"/>
                </a:solidFill>
                <a:highlight>
                  <a:schemeClr val="dk1"/>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Tedre </a:t>
            </a:r>
            <a:r>
              <a:rPr lang="en" sz="1479" i="1" dirty="0">
                <a:solidFill>
                  <a:schemeClr val="bg2"/>
                </a:solidFill>
                <a:highlight>
                  <a:schemeClr val="dk1"/>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et al.</a:t>
            </a:r>
            <a:r>
              <a:rPr lang="en" sz="1479" dirty="0">
                <a:solidFill>
                  <a:schemeClr val="bg2"/>
                </a:solidFill>
                <a:highlight>
                  <a:schemeClr val="dk1"/>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2006</a:t>
            </a:r>
            <a:r>
              <a:rPr lang="en" sz="1479" dirty="0">
                <a:highlight>
                  <a:schemeClr val="dk1"/>
                </a:highlight>
                <a:latin typeface="Arial"/>
                <a:ea typeface="Arial"/>
                <a:cs typeface="Arial"/>
                <a:sym typeface="Arial"/>
              </a:rPr>
              <a:t>, p. 127).</a:t>
            </a:r>
            <a:endParaRPr sz="1479" dirty="0">
              <a:highlight>
                <a:schemeClr val="dk1"/>
              </a:highlight>
              <a:latin typeface="Arial"/>
              <a:ea typeface="Arial"/>
              <a:cs typeface="Arial"/>
              <a:sym typeface="Arial"/>
            </a:endParaRPr>
          </a:p>
          <a:p>
            <a:pPr marL="0" lvl="0" indent="0" algn="l" rtl="0">
              <a:spcBef>
                <a:spcPts val="1200"/>
              </a:spcBef>
              <a:spcAft>
                <a:spcPts val="0"/>
              </a:spcAft>
              <a:buNone/>
            </a:pPr>
            <a:endParaRPr b="1" dirty="0">
              <a:solidFill>
                <a:schemeClr val="lt1"/>
              </a:solidFill>
            </a:endParaRPr>
          </a:p>
          <a:p>
            <a:pPr marL="0" lvl="0" indent="0" algn="l" rtl="0">
              <a:spcBef>
                <a:spcPts val="1200"/>
              </a:spcBef>
              <a:spcAft>
                <a:spcPts val="1200"/>
              </a:spcAft>
              <a:buNone/>
            </a:pPr>
            <a:endParaRPr b="1" dirty="0">
              <a:solidFill>
                <a:schemeClr val="l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6"/>
          <p:cNvSpPr txBox="1">
            <a:spLocks noGrp="1"/>
          </p:cNvSpPr>
          <p:nvPr>
            <p:ph type="title"/>
          </p:nvPr>
        </p:nvSpPr>
        <p:spPr>
          <a:xfrm>
            <a:off x="2400250" y="575950"/>
            <a:ext cx="6321600" cy="614897"/>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Teaching Social Justice through Science </a:t>
            </a:r>
            <a:endParaRPr dirty="0"/>
          </a:p>
        </p:txBody>
      </p:sp>
      <p:sp>
        <p:nvSpPr>
          <p:cNvPr id="211" name="Google Shape;211;p36"/>
          <p:cNvSpPr txBox="1">
            <a:spLocks noGrp="1"/>
          </p:cNvSpPr>
          <p:nvPr>
            <p:ph type="body" idx="1"/>
          </p:nvPr>
        </p:nvSpPr>
        <p:spPr>
          <a:xfrm>
            <a:off x="686872" y="1595775"/>
            <a:ext cx="80448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164" b="1" dirty="0"/>
          </a:p>
          <a:p>
            <a:pPr marL="0" lvl="0" indent="0" algn="l" rtl="0">
              <a:spcBef>
                <a:spcPts val="1200"/>
              </a:spcBef>
              <a:spcAft>
                <a:spcPts val="0"/>
              </a:spcAft>
              <a:buNone/>
            </a:pPr>
            <a:r>
              <a:rPr lang="en" sz="2164" b="1" dirty="0"/>
              <a:t>Openly discuss the WEIRD issue with students, </a:t>
            </a:r>
            <a:r>
              <a:rPr lang="en" sz="1964" b="1" dirty="0">
                <a:solidFill>
                  <a:srgbClr val="000000"/>
                </a:solidFill>
                <a:latin typeface="Arial"/>
                <a:ea typeface="Arial"/>
                <a:cs typeface="Arial"/>
                <a:sym typeface="Arial"/>
              </a:rPr>
              <a:t>Science education in the U.S. has often centered on</a:t>
            </a:r>
            <a:r>
              <a:rPr lang="en" sz="1964" b="1" dirty="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 sz="1964" b="1"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Western, Educated, Industrialized, Rich, and Democratic </a:t>
            </a:r>
            <a:r>
              <a:rPr lang="en" sz="1964" b="1" dirty="0">
                <a:solidFill>
                  <a:srgbClr val="000000"/>
                </a:solidFill>
                <a:latin typeface="Arial"/>
                <a:ea typeface="Arial"/>
                <a:cs typeface="Arial"/>
                <a:sym typeface="Arial"/>
              </a:rPr>
              <a:t>—and mostly on the work of white men recognized as scientists in society (Heinrich, 2008)</a:t>
            </a:r>
            <a:endParaRPr sz="1964" b="1" dirty="0">
              <a:solidFill>
                <a:srgbClr val="000000"/>
              </a:solidFill>
              <a:latin typeface="Arial"/>
              <a:ea typeface="Arial"/>
              <a:cs typeface="Arial"/>
              <a:sym typeface="Arial"/>
            </a:endParaRPr>
          </a:p>
          <a:p>
            <a:pPr marL="0" lvl="0" indent="0" algn="l" rtl="0">
              <a:spcBef>
                <a:spcPts val="1200"/>
              </a:spcBef>
              <a:spcAft>
                <a:spcPts val="1200"/>
              </a:spcAft>
              <a:buNone/>
            </a:pPr>
            <a:endParaRPr sz="23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Summary</a:t>
            </a:r>
            <a:endParaRPr/>
          </a:p>
        </p:txBody>
      </p:sp>
      <p:sp>
        <p:nvSpPr>
          <p:cNvPr id="217" name="Google Shape;217;p37"/>
          <p:cNvSpPr txBox="1">
            <a:spLocks noGrp="1"/>
          </p:cNvSpPr>
          <p:nvPr>
            <p:ph type="body" idx="1"/>
          </p:nvPr>
        </p:nvSpPr>
        <p:spPr>
          <a:xfrm>
            <a:off x="2410100" y="1103350"/>
            <a:ext cx="6321600" cy="3494700"/>
          </a:xfrm>
          <a:prstGeom prst="rect">
            <a:avLst/>
          </a:prstGeom>
          <a:solidFill>
            <a:schemeClr val="bg1"/>
          </a:solidFill>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421" b="1" dirty="0">
                <a:solidFill>
                  <a:schemeClr val="bg2"/>
                </a:solidFill>
              </a:rPr>
              <a:t>Provide students with opportunities to develop Science Identity and Science Efficacy.</a:t>
            </a:r>
            <a:endParaRPr sz="5421" b="1" dirty="0">
              <a:solidFill>
                <a:schemeClr val="bg2"/>
              </a:solidFill>
            </a:endParaRPr>
          </a:p>
          <a:p>
            <a:pPr marL="0" lvl="0" indent="0" algn="l" rtl="0">
              <a:spcBef>
                <a:spcPts val="1200"/>
              </a:spcBef>
              <a:spcAft>
                <a:spcPts val="0"/>
              </a:spcAft>
              <a:buNone/>
            </a:pPr>
            <a:r>
              <a:rPr lang="en" sz="5421" b="1" dirty="0">
                <a:solidFill>
                  <a:schemeClr val="bg2"/>
                </a:solidFill>
              </a:rPr>
              <a:t>Engage students right away in research activities that are not graded using jigsaw methods. Set them up to succeed.</a:t>
            </a:r>
          </a:p>
          <a:p>
            <a:pPr marL="0" lvl="0" indent="0" algn="l" rtl="0">
              <a:spcBef>
                <a:spcPts val="1200"/>
              </a:spcBef>
              <a:spcAft>
                <a:spcPts val="0"/>
              </a:spcAft>
              <a:buNone/>
            </a:pPr>
            <a:r>
              <a:rPr lang="en-US" sz="5421" b="1" dirty="0">
                <a:solidFill>
                  <a:schemeClr val="lt1"/>
                </a:solidFill>
                <a:hlinkClick r:id="rId3"/>
              </a:rPr>
              <a:t>FieldInstructiontps://nagt.org/nagt/teaching_resources/teachingmaterials/15942.html</a:t>
            </a:r>
            <a:endParaRPr lang="en-US" sz="5421" b="1" dirty="0">
              <a:solidFill>
                <a:schemeClr val="lt1"/>
              </a:solidFill>
            </a:endParaRPr>
          </a:p>
          <a:p>
            <a:pPr marL="0" lvl="0" indent="0" algn="l" rtl="0">
              <a:spcBef>
                <a:spcPts val="1200"/>
              </a:spcBef>
              <a:spcAft>
                <a:spcPts val="0"/>
              </a:spcAft>
              <a:buNone/>
            </a:pPr>
            <a:endParaRPr lang="en" sz="5421" b="1" dirty="0">
              <a:solidFill>
                <a:schemeClr val="lt1"/>
              </a:solidFill>
            </a:endParaRPr>
          </a:p>
          <a:p>
            <a:pPr marL="0" lvl="0" indent="0" algn="l" rtl="0">
              <a:spcBef>
                <a:spcPts val="1200"/>
              </a:spcBef>
              <a:spcAft>
                <a:spcPts val="0"/>
              </a:spcAft>
              <a:buNone/>
            </a:pPr>
            <a:r>
              <a:rPr lang="en" sz="5421" b="1" dirty="0">
                <a:solidFill>
                  <a:schemeClr val="bg2"/>
                </a:solidFill>
              </a:rPr>
              <a:t>Provide Role Models of Success contextualized in history and contributions.</a:t>
            </a:r>
            <a:endParaRPr sz="5421" b="1" dirty="0">
              <a:solidFill>
                <a:schemeClr val="bg2"/>
              </a:solidFill>
            </a:endParaRPr>
          </a:p>
          <a:p>
            <a:pPr marL="0" lvl="0" indent="0" algn="l" rtl="0">
              <a:spcBef>
                <a:spcPts val="1200"/>
              </a:spcBef>
              <a:spcAft>
                <a:spcPts val="0"/>
              </a:spcAft>
              <a:buNone/>
            </a:pPr>
            <a:endParaRPr lang="en" sz="5421" b="1" dirty="0">
              <a:solidFill>
                <a:schemeClr val="bg2"/>
              </a:solidFill>
            </a:endParaRPr>
          </a:p>
          <a:p>
            <a:pPr marL="0" lvl="0" indent="0" algn="l" rtl="0">
              <a:spcBef>
                <a:spcPts val="1200"/>
              </a:spcBef>
              <a:spcAft>
                <a:spcPts val="0"/>
              </a:spcAft>
              <a:buNone/>
            </a:pPr>
            <a:r>
              <a:rPr lang="en" sz="5421" b="1" dirty="0">
                <a:solidFill>
                  <a:schemeClr val="bg2"/>
                </a:solidFill>
              </a:rPr>
              <a:t>Partner with all college units to provide conditions  for Mentoring Relationships to develop.  </a:t>
            </a:r>
          </a:p>
          <a:p>
            <a:pPr marL="0" lvl="0" indent="0" algn="l" rtl="0">
              <a:spcBef>
                <a:spcPts val="1200"/>
              </a:spcBef>
              <a:spcAft>
                <a:spcPts val="0"/>
              </a:spcAft>
              <a:buNone/>
            </a:pPr>
            <a:endParaRPr sz="5421" b="1" dirty="0">
              <a:solidFill>
                <a:schemeClr val="lt1"/>
              </a:solidFill>
            </a:endParaRPr>
          </a:p>
          <a:p>
            <a:pPr marL="0" lvl="0" indent="0" algn="l" rtl="0">
              <a:spcBef>
                <a:spcPts val="1200"/>
              </a:spcBef>
              <a:spcAft>
                <a:spcPts val="0"/>
              </a:spcAft>
              <a:buNone/>
            </a:pPr>
            <a:r>
              <a:rPr lang="en" sz="5421" b="1" dirty="0">
                <a:solidFill>
                  <a:schemeClr val="lt1"/>
                </a:solidFill>
              </a:rPr>
              <a:t> </a:t>
            </a:r>
            <a:endParaRPr sz="5421" b="1" dirty="0">
              <a:solidFill>
                <a:schemeClr val="lt1"/>
              </a:solidFill>
            </a:endParaRPr>
          </a:p>
          <a:p>
            <a:pPr marL="0" lvl="0" indent="0" algn="l" rtl="0">
              <a:spcBef>
                <a:spcPts val="1200"/>
              </a:spcBef>
              <a:spcAft>
                <a:spcPts val="0"/>
              </a:spcAft>
              <a:buNone/>
            </a:pPr>
            <a:endParaRPr sz="5421" b="1" dirty="0">
              <a:solidFill>
                <a:schemeClr val="lt1"/>
              </a:solidFill>
            </a:endParaRPr>
          </a:p>
          <a:p>
            <a:pPr marL="0" lvl="0" indent="0" algn="l" rtl="0">
              <a:spcBef>
                <a:spcPts val="1200"/>
              </a:spcBef>
              <a:spcAft>
                <a:spcPts val="0"/>
              </a:spcAft>
              <a:buNone/>
            </a:pPr>
            <a:endParaRPr sz="5421" b="1" dirty="0">
              <a:solidFill>
                <a:schemeClr val="lt1"/>
              </a:solidFill>
            </a:endParaRPr>
          </a:p>
          <a:p>
            <a:pPr marL="0" lvl="0" indent="0" algn="l" rtl="0">
              <a:spcBef>
                <a:spcPts val="1200"/>
              </a:spcBef>
              <a:spcAft>
                <a:spcPts val="0"/>
              </a:spcAft>
              <a:buNone/>
            </a:pPr>
            <a:endParaRPr sz="5421" b="1" dirty="0">
              <a:solidFill>
                <a:schemeClr val="lt1"/>
              </a:solidFill>
            </a:endParaRPr>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E1BA-3A1A-4769-830E-2EB73BA50AC7}"/>
              </a:ext>
            </a:extLst>
          </p:cNvPr>
          <p:cNvSpPr>
            <a:spLocks noGrp="1"/>
          </p:cNvSpPr>
          <p:nvPr>
            <p:ph type="title"/>
          </p:nvPr>
        </p:nvSpPr>
        <p:spPr>
          <a:xfrm>
            <a:off x="2400250" y="575950"/>
            <a:ext cx="6321600" cy="635400"/>
          </a:xfrm>
        </p:spPr>
        <p:txBody>
          <a:bodyPr>
            <a:normAutofit fontScale="90000"/>
          </a:bodyPr>
          <a:lstStyle/>
          <a:p>
            <a:r>
              <a:rPr lang="en-US" dirty="0"/>
              <a:t>Summary Continued</a:t>
            </a:r>
          </a:p>
        </p:txBody>
      </p:sp>
      <p:sp>
        <p:nvSpPr>
          <p:cNvPr id="3" name="Text Placeholder 2">
            <a:extLst>
              <a:ext uri="{FF2B5EF4-FFF2-40B4-BE49-F238E27FC236}">
                <a16:creationId xmlns:a16="http://schemas.microsoft.com/office/drawing/2014/main" id="{7B345857-8997-4099-9021-C1A838AC4476}"/>
              </a:ext>
            </a:extLst>
          </p:cNvPr>
          <p:cNvSpPr>
            <a:spLocks noGrp="1"/>
          </p:cNvSpPr>
          <p:nvPr>
            <p:ph type="body" idx="1"/>
          </p:nvPr>
        </p:nvSpPr>
        <p:spPr>
          <a:xfrm>
            <a:off x="2410112" y="1595776"/>
            <a:ext cx="6321600" cy="3002400"/>
          </a:xfrm>
          <a:solidFill>
            <a:schemeClr val="bg1"/>
          </a:solidFill>
        </p:spPr>
        <p:txBody>
          <a:bodyPr>
            <a:normAutofit lnSpcReduction="10000"/>
          </a:bodyPr>
          <a:lstStyle/>
          <a:p>
            <a:pPr marL="114300" lvl="0" indent="0">
              <a:buNone/>
            </a:pPr>
            <a:r>
              <a:rPr lang="en" dirty="0">
                <a:solidFill>
                  <a:schemeClr val="bg2"/>
                </a:solidFill>
              </a:rPr>
              <a:t>Create Multicultural Curriculum</a:t>
            </a:r>
          </a:p>
          <a:p>
            <a:r>
              <a:rPr lang="en-US" dirty="0">
                <a:hlinkClick r:id="rId2"/>
              </a:rPr>
              <a:t>https://www.radicalmath.org/curriculum</a:t>
            </a:r>
            <a:endParaRPr lang="en-US" dirty="0"/>
          </a:p>
          <a:p>
            <a:r>
              <a:rPr lang="en-US" sz="1800" u="sng" dirty="0">
                <a:solidFill>
                  <a:srgbClr val="0000FF"/>
                </a:solidFill>
                <a:effectLst/>
                <a:latin typeface="Californian FB" panose="0207040306080B030204" pitchFamily="18" charset="0"/>
                <a:ea typeface="Calibri" panose="020F0502020204030204" pitchFamily="34" charset="0"/>
                <a:cs typeface="Times New Roman" panose="02020603050405020304" pitchFamily="18" charset="0"/>
                <a:hlinkClick r:id="rId3"/>
              </a:rPr>
              <a:t>http://www.nameorg.org/learn/can_i_be_a_multicultural_educa.php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lvl="0" indent="0">
              <a:buNone/>
            </a:pPr>
            <a:endParaRPr lang="en" dirty="0"/>
          </a:p>
          <a:p>
            <a:pPr marL="114300" lvl="0" indent="0">
              <a:buNone/>
            </a:pPr>
            <a:endParaRPr lang="en" dirty="0"/>
          </a:p>
          <a:p>
            <a:pPr marL="114300" lvl="0" indent="0">
              <a:buNone/>
            </a:pPr>
            <a:r>
              <a:rPr lang="en" dirty="0">
                <a:solidFill>
                  <a:schemeClr val="bg2"/>
                </a:solidFill>
              </a:rPr>
              <a:t>Teach Social Justice through Math &amp; Science</a:t>
            </a:r>
          </a:p>
          <a:p>
            <a:r>
              <a:rPr lang="en-US" dirty="0">
                <a:hlinkClick r:id="rId4" action="ppaction://hlinkfile"/>
              </a:rPr>
              <a:t>file:///C:/Users/deann/AppData/Local/Temp/SJMathGuide-1.pdf</a:t>
            </a:r>
            <a:endParaRPr lang="en" dirty="0"/>
          </a:p>
          <a:p>
            <a:pPr marL="114300" lvl="0" indent="0">
              <a:buNone/>
            </a:pPr>
            <a:endParaRPr lang="en" dirty="0"/>
          </a:p>
          <a:p>
            <a:endParaRPr lang="en-US" dirty="0"/>
          </a:p>
        </p:txBody>
      </p:sp>
    </p:spTree>
    <p:extLst>
      <p:ext uri="{BB962C8B-B14F-4D97-AF65-F5344CB8AC3E}">
        <p14:creationId xmlns:p14="http://schemas.microsoft.com/office/powerpoint/2010/main" val="4155191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1D5A-9072-49BC-873D-C21388F329EF}"/>
              </a:ext>
            </a:extLst>
          </p:cNvPr>
          <p:cNvSpPr>
            <a:spLocks noGrp="1"/>
          </p:cNvSpPr>
          <p:nvPr>
            <p:ph type="title"/>
          </p:nvPr>
        </p:nvSpPr>
        <p:spPr/>
        <p:txBody>
          <a:bodyPr>
            <a:normAutofit fontScale="90000"/>
          </a:bodyPr>
          <a:lstStyle/>
          <a:p>
            <a:r>
              <a:rPr lang="en-US" dirty="0"/>
              <a:t>References</a:t>
            </a:r>
          </a:p>
        </p:txBody>
      </p:sp>
      <p:sp>
        <p:nvSpPr>
          <p:cNvPr id="3" name="Text Placeholder 2">
            <a:extLst>
              <a:ext uri="{FF2B5EF4-FFF2-40B4-BE49-F238E27FC236}">
                <a16:creationId xmlns:a16="http://schemas.microsoft.com/office/drawing/2014/main" id="{D502D843-C24B-4086-A486-FA654EA93ED3}"/>
              </a:ext>
            </a:extLst>
          </p:cNvPr>
          <p:cNvSpPr>
            <a:spLocks noGrp="1"/>
          </p:cNvSpPr>
          <p:nvPr>
            <p:ph type="body" idx="1"/>
          </p:nvPr>
        </p:nvSpPr>
        <p:spPr>
          <a:xfrm>
            <a:off x="2410112" y="1595776"/>
            <a:ext cx="6321600" cy="3327098"/>
          </a:xfrm>
        </p:spPr>
        <p:txBody>
          <a:bodyPr>
            <a:noAutofit/>
          </a:bodyPr>
          <a:lstStyle/>
          <a:p>
            <a:pPr marL="0" indent="0">
              <a:lnSpc>
                <a:spcPct val="107000"/>
              </a:lnSpc>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Aronson, E., 1978, The jigsaw classroom: Beverly Hills, Sage Publications.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Artut</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Perihan</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Dinc</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Tarim</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Kamuran</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2007, The effective of jigsaw II on prospective elementary school teachers: Asia-Pacific Journal of Teacher Education, v. 35, no. 2, p. 129-141.</a:t>
            </a:r>
          </a:p>
          <a:p>
            <a:pPr marL="0" marR="0" indent="0">
              <a:lnSpc>
                <a:spcPct val="107000"/>
              </a:lnSpc>
              <a:spcBef>
                <a:spcPts val="0"/>
              </a:spcBef>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Burkhardt, John and Turner, Peter R., 2001, Student teams and jigsaw techniques in an undergraduate CSE project course: 31st Frontiers in Education Conference, v. 2, pp. F3D-12-17.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Carroll, David W., 1986, Use of the jigsaw technique in laboratory and discussion classes: Teaching of Psychology, v.13, no. 4, p. 208-210.</a:t>
            </a:r>
            <a:b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Colosi</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J.C. and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Zales</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C.R., 1998, Jigsaw cooperative learning improves biology lab courses: Bioscience, v. 48, no. 2, p. 118-141.</a:t>
            </a:r>
            <a:b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Fink, L. Dee., 2004, Beyond small groups: harnessing the extraordinary power of learning teams, </a:t>
            </a:r>
            <a:r>
              <a:rPr lang="en-US" sz="900" i="1"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Michaelsen</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Larry, Knight, </a:t>
            </a:r>
            <a:r>
              <a:rPr lang="en-US" sz="900" dirty="0" err="1">
                <a:effectLst/>
                <a:latin typeface="Times New Roman" panose="02020603050405020304" pitchFamily="18" charset="0"/>
                <a:ea typeface="Times New Roman" panose="02020603050405020304" pitchFamily="18" charset="0"/>
                <a:cs typeface="Times New Roman" panose="02020603050405020304" pitchFamily="18" charset="0"/>
              </a:rPr>
              <a:t>Arlettea</a:t>
            </a: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and Fink, Dee, (eds.), Team-based learning: a transformative use of small groups: Sterling, VA, Stylus Publishing, p.</a:t>
            </a:r>
          </a:p>
          <a:p>
            <a:pPr marL="0" marR="0" indent="0">
              <a:lnSpc>
                <a:spcPct val="107000"/>
              </a:lnSpc>
              <a:spcBef>
                <a:spcPts val="0"/>
              </a:spcBef>
              <a:spcAft>
                <a:spcPts val="800"/>
              </a:spcAft>
              <a:buNone/>
            </a:pPr>
            <a:r>
              <a:rPr lang="en-US" sz="900" dirty="0">
                <a:latin typeface="Times New Roman" panose="02020603050405020304" pitchFamily="18" charset="0"/>
                <a:cs typeface="Times New Roman" panose="02020603050405020304" pitchFamily="18" charset="0"/>
              </a:rPr>
              <a:t>Hodson, D. (1993), “In search of a rationale for multicultural science education”, Science Education, Vol. 77 No. 6, pp. 685-711.</a:t>
            </a: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Johnson, David W. and Johnson, Roger T., 1999, Making cooperative learning work: Theory into Practice, v. 38, no. 2, p. 67-73.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Slavin</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Robert E., 1991, Synthesis of research on cooperative learning: Educational Leadership, v. 48, no. 5, p. 71-82.</a:t>
            </a: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Springer, Leonard, </a:t>
            </a:r>
            <a:r>
              <a:rPr lang="en-US" sz="1000" dirty="0" err="1">
                <a:effectLst/>
                <a:latin typeface="Times New Roman" panose="02020603050405020304" pitchFamily="18" charset="0"/>
                <a:ea typeface="Times New Roman" panose="02020603050405020304" pitchFamily="18" charset="0"/>
                <a:cs typeface="Times New Roman" panose="02020603050405020304" pitchFamily="18" charset="0"/>
              </a:rPr>
              <a:t>Stanne</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Mary Elizabeth, and Donovan, Samuel S., 1999, Effects of small-group learning on undergraduates in science, mathematics, engineering, and technology: a meta-analysis: Review of Educational Research, g. 69, no. 1., p. 21-51.</a:t>
            </a: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Tewksbury, Barbara J., 1995, </a:t>
            </a:r>
            <a:r>
              <a:rPr lang="en-US" sz="10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Specific strategies for using the "jigsaw" technique for working in groups in non-lecture-based courses</a:t>
            </a: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 : Journal of Geoscience Education, v. 43, no. 4, p. 322-326.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 sz="1000" b="1" dirty="0"/>
              <a:t> </a:t>
            </a:r>
          </a:p>
          <a:p>
            <a:pPr marL="114300" indent="0">
              <a:buNone/>
            </a:pPr>
            <a:endParaRPr lang="en-US" sz="1000" dirty="0"/>
          </a:p>
        </p:txBody>
      </p:sp>
    </p:spTree>
    <p:extLst>
      <p:ext uri="{BB962C8B-B14F-4D97-AF65-F5344CB8AC3E}">
        <p14:creationId xmlns:p14="http://schemas.microsoft.com/office/powerpoint/2010/main" val="4153804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F5B4-4657-4550-8ADD-67933CD91FA6}"/>
              </a:ext>
            </a:extLst>
          </p:cNvPr>
          <p:cNvSpPr>
            <a:spLocks noGrp="1"/>
          </p:cNvSpPr>
          <p:nvPr>
            <p:ph type="title"/>
          </p:nvPr>
        </p:nvSpPr>
        <p:spPr/>
        <p:txBody>
          <a:bodyPr>
            <a:normAutofit fontScale="90000"/>
          </a:bodyPr>
          <a:lstStyle/>
          <a:p>
            <a:r>
              <a:rPr lang="en-US" dirty="0"/>
              <a:t>References</a:t>
            </a:r>
          </a:p>
        </p:txBody>
      </p:sp>
      <p:sp>
        <p:nvSpPr>
          <p:cNvPr id="3" name="Text Placeholder 2">
            <a:extLst>
              <a:ext uri="{FF2B5EF4-FFF2-40B4-BE49-F238E27FC236}">
                <a16:creationId xmlns:a16="http://schemas.microsoft.com/office/drawing/2014/main" id="{C65DEF1D-3367-468F-AEBB-BE85289FC58C}"/>
              </a:ext>
            </a:extLst>
          </p:cNvPr>
          <p:cNvSpPr>
            <a:spLocks noGrp="1"/>
          </p:cNvSpPr>
          <p:nvPr>
            <p:ph type="body" idx="1"/>
          </p:nvPr>
        </p:nvSpPr>
        <p:spPr/>
        <p:txBody>
          <a:bodyPr>
            <a:normAutofit fontScale="40000" lnSpcReduction="20000"/>
          </a:bodyPr>
          <a:lstStyle/>
          <a:p>
            <a:pPr marL="0" marR="0" indent="0">
              <a:lnSpc>
                <a:spcPct val="107000"/>
              </a:lnSpc>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Johnson, David W. and Johnson, Roger T., 1999, Making cooperative learning work: Theory into Practice, v. 38, no. 2, p. 67-73.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Johnson, David W., Johnson, Roger T., and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Holubec</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Edyth Johnson, 1998, Cooperation in the classroom: Edina, MN, Interaction Book Company.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Michaelson, Larry K., Fink, L. Dee, and Knight, Arletta, 1997, Designing effective group activities: lessons for classroom teaching and faculty development,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in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DeZure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 ed., To Improve the Academy: Resources for Faculty, Instructional and Organizational Development, Stillwater OK, New Forums.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Perkins, David V. and Saris, Renee N., 2001, A "jigsaw classroom" technique for undergraduate statistics courses: Teaching of Psychology, v. 28, no. 2, p. 110-113.</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Slavin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Robert E., 1996, Research on cooperative learning and achievement: what we know, what we need to know: Contemporary Educational Psychology, v. 21, p. 43-69.</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Slavin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Robert E., 1991, Synthesis of research on cooperative learning: Educational Leadership, v. 48, no. 5, p. 71-82.</a:t>
            </a: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Springer, Leonard,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Stanne</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Mary Elizabeth, and Donovan, Samuel S., 1999, Effects of small-group learning on undergraduates in science, mathematics, engineering, and technology: a meta-analysis: Review of Educational Research, g. 69, no. 1., p. 21-51.</a:t>
            </a:r>
          </a:p>
          <a:p>
            <a:pPr marL="0" indent="0">
              <a:lnSpc>
                <a:spcPct val="107000"/>
              </a:lnSpc>
              <a:spcAft>
                <a:spcPts val="800"/>
              </a:spcAft>
              <a:buNone/>
            </a:pPr>
            <a:r>
              <a:rPr lang="en-US" sz="2000" dirty="0" err="1">
                <a:latin typeface="Times New Roman" panose="02020603050405020304" pitchFamily="18" charset="0"/>
                <a:cs typeface="Times New Roman" panose="02020603050405020304" pitchFamily="18" charset="0"/>
              </a:rPr>
              <a:t>Tedre</a:t>
            </a:r>
            <a:r>
              <a:rPr lang="en-US" sz="2000" dirty="0">
                <a:latin typeface="Times New Roman" panose="02020603050405020304" pitchFamily="18" charset="0"/>
                <a:cs typeface="Times New Roman" panose="02020603050405020304" pitchFamily="18" charset="0"/>
              </a:rPr>
              <a:t>, M., </a:t>
            </a:r>
            <a:r>
              <a:rPr lang="en-US" sz="2000" dirty="0" err="1">
                <a:latin typeface="Times New Roman" panose="02020603050405020304" pitchFamily="18" charset="0"/>
                <a:cs typeface="Times New Roman" panose="02020603050405020304" pitchFamily="18" charset="0"/>
              </a:rPr>
              <a:t>Sutinen</a:t>
            </a:r>
            <a:r>
              <a:rPr lang="en-US" sz="2000" dirty="0">
                <a:latin typeface="Times New Roman" panose="02020603050405020304" pitchFamily="18" charset="0"/>
                <a:cs typeface="Times New Roman" panose="02020603050405020304" pitchFamily="18" charset="0"/>
              </a:rPr>
              <a:t>, E., </a:t>
            </a:r>
            <a:r>
              <a:rPr lang="en-US" sz="2000" dirty="0" err="1">
                <a:latin typeface="Times New Roman" panose="02020603050405020304" pitchFamily="18" charset="0"/>
                <a:cs typeface="Times New Roman" panose="02020603050405020304" pitchFamily="18" charset="0"/>
              </a:rPr>
              <a:t>Kähkönen</a:t>
            </a:r>
            <a:r>
              <a:rPr lang="en-US" sz="2000" dirty="0">
                <a:latin typeface="Times New Roman" panose="02020603050405020304" pitchFamily="18" charset="0"/>
                <a:cs typeface="Times New Roman" panose="02020603050405020304" pitchFamily="18" charset="0"/>
              </a:rPr>
              <a:t>, E. and </a:t>
            </a:r>
            <a:r>
              <a:rPr lang="en-US" sz="2000" dirty="0" err="1">
                <a:latin typeface="Times New Roman" panose="02020603050405020304" pitchFamily="18" charset="0"/>
                <a:cs typeface="Times New Roman" panose="02020603050405020304" pitchFamily="18" charset="0"/>
              </a:rPr>
              <a:t>Kommers</a:t>
            </a:r>
            <a:r>
              <a:rPr lang="en-US" sz="2000" dirty="0">
                <a:latin typeface="Times New Roman" panose="02020603050405020304" pitchFamily="18" charset="0"/>
                <a:cs typeface="Times New Roman" panose="02020603050405020304" pitchFamily="18" charset="0"/>
              </a:rPr>
              <a:t>, P. (2006), “</a:t>
            </a:r>
            <a:r>
              <a:rPr lang="en-US" sz="2000" dirty="0" err="1">
                <a:latin typeface="Times New Roman" panose="02020603050405020304" pitchFamily="18" charset="0"/>
                <a:cs typeface="Times New Roman" panose="02020603050405020304" pitchFamily="18" charset="0"/>
              </a:rPr>
              <a:t>Ethnocomputing</a:t>
            </a:r>
            <a:r>
              <a:rPr lang="en-US" sz="2000" dirty="0">
                <a:latin typeface="Times New Roman" panose="02020603050405020304" pitchFamily="18" charset="0"/>
                <a:cs typeface="Times New Roman" panose="02020603050405020304" pitchFamily="18" charset="0"/>
              </a:rPr>
              <a:t>: ICT in cultural and social context”, Communications of the ACM, Vol. 49 No. 1, pp. 126-130.</a:t>
            </a:r>
          </a:p>
          <a:p>
            <a:pPr marL="0" marR="0" indent="0">
              <a:lnSpc>
                <a:spcPct val="107000"/>
              </a:lnSpc>
              <a:spcBef>
                <a:spcPts val="0"/>
              </a:spcBef>
              <a:spcAft>
                <a:spcPts val="800"/>
              </a:spcAft>
              <a:buNone/>
            </a:pP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416854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Women and Varied Representation</a:t>
            </a:r>
            <a:endParaRPr/>
          </a:p>
        </p:txBody>
      </p:sp>
      <p:sp>
        <p:nvSpPr>
          <p:cNvPr id="85" name="Google Shape;85;p15"/>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000" dirty="0"/>
              <a:t>The representation of women varies widely across STEM fields. Women make up a large majority of all students in health related fields but are underrepresented in math, physical sciences, computing and engineering. This pattern is consistent throughout colleges (Fry et al., 2021).</a:t>
            </a:r>
            <a:endParaRPr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2277-E782-4C5E-AF12-50BA6B7F7D79}"/>
              </a:ext>
            </a:extLst>
          </p:cNvPr>
          <p:cNvSpPr>
            <a:spLocks noGrp="1"/>
          </p:cNvSpPr>
          <p:nvPr>
            <p:ph type="title"/>
          </p:nvPr>
        </p:nvSpPr>
        <p:spPr/>
        <p:txBody>
          <a:bodyPr>
            <a:normAutofit fontScale="90000"/>
          </a:bodyPr>
          <a:lstStyle/>
          <a:p>
            <a:r>
              <a:rPr lang="en-US" dirty="0"/>
              <a:t>Additional Links</a:t>
            </a:r>
          </a:p>
        </p:txBody>
      </p:sp>
      <p:sp>
        <p:nvSpPr>
          <p:cNvPr id="3" name="Text Placeholder 2">
            <a:extLst>
              <a:ext uri="{FF2B5EF4-FFF2-40B4-BE49-F238E27FC236}">
                <a16:creationId xmlns:a16="http://schemas.microsoft.com/office/drawing/2014/main" id="{69BD48C0-77DD-46D5-B05B-85E86599B252}"/>
              </a:ext>
            </a:extLst>
          </p:cNvPr>
          <p:cNvSpPr>
            <a:spLocks noGrp="1"/>
          </p:cNvSpPr>
          <p:nvPr>
            <p:ph type="body" idx="1"/>
          </p:nvPr>
        </p:nvSpPr>
        <p:spPr/>
        <p:txBody>
          <a:bodyPr>
            <a:normAutofit fontScale="85000" lnSpcReduction="20000"/>
          </a:bodyPr>
          <a:lstStyle/>
          <a:p>
            <a:pPr marL="114300" indent="0">
              <a:buNone/>
            </a:pPr>
            <a:r>
              <a:rPr lang="en-US" dirty="0">
                <a:solidFill>
                  <a:schemeClr val="bg2"/>
                </a:solidFill>
                <a:hlinkClick r:id="rId2">
                  <a:extLst>
                    <a:ext uri="{A12FA001-AC4F-418D-AE19-62706E023703}">
                      <ahyp:hlinkClr xmlns:ahyp="http://schemas.microsoft.com/office/drawing/2018/hyperlinkcolor" val="tx"/>
                    </a:ext>
                  </a:extLst>
                </a:hlinkClick>
              </a:rPr>
              <a:t>Essay on Black Males In Academia</a:t>
            </a:r>
          </a:p>
          <a:p>
            <a:pPr marL="114300" indent="0">
              <a:buNone/>
            </a:pPr>
            <a:endParaRPr lang="en-US" dirty="0">
              <a:solidFill>
                <a:srgbClr val="0277BD"/>
              </a:solidFill>
              <a:hlinkClick r:id="rId2">
                <a:extLst>
                  <a:ext uri="{A12FA001-AC4F-418D-AE19-62706E023703}">
                    <ahyp:hlinkClr xmlns:ahyp="http://schemas.microsoft.com/office/drawing/2018/hyperlinkcolor" val="tx"/>
                  </a:ext>
                </a:extLst>
              </a:hlinkClick>
            </a:endParaRPr>
          </a:p>
          <a:p>
            <a:pPr marL="114300" indent="0">
              <a:buNone/>
            </a:pPr>
            <a:r>
              <a:rPr lang="en-US" dirty="0">
                <a:solidFill>
                  <a:srgbClr val="0277BD"/>
                </a:solidFill>
                <a:hlinkClick r:id="rId2">
                  <a:extLst>
                    <a:ext uri="{A12FA001-AC4F-418D-AE19-62706E023703}">
                      <ahyp:hlinkClr xmlns:ahyp="http://schemas.microsoft.com/office/drawing/2018/hyperlinkcolor" val="tx"/>
                    </a:ext>
                  </a:extLst>
                </a:hlinkClick>
              </a:rPr>
              <a:t>https://www.edweek.org/leadership/opinion-yes-black-males-are-different-but-different-is-not-deficient/2012/02</a:t>
            </a:r>
            <a:endParaRPr lang="en-US" dirty="0"/>
          </a:p>
          <a:p>
            <a:pPr marL="114300" indent="0">
              <a:buNone/>
            </a:pPr>
            <a:endParaRPr lang="en-US" dirty="0"/>
          </a:p>
          <a:p>
            <a:pPr marL="114300" indent="0">
              <a:buNone/>
            </a:pPr>
            <a:r>
              <a:rPr lang="en-US" dirty="0"/>
              <a:t>Increasing Access in STEM</a:t>
            </a:r>
          </a:p>
          <a:p>
            <a:pPr marL="114300" indent="0">
              <a:buNone/>
            </a:pPr>
            <a:r>
              <a:rPr lang="en-US" sz="1800" dirty="0">
                <a:hlinkClick r:id="rId3"/>
              </a:rPr>
              <a:t>https://www.emerald.com/insight/content/doi/10.1108/JME-06-2016-0035/full/html#ref005</a:t>
            </a:r>
            <a:endParaRPr lang="en-US" sz="1800" dirty="0"/>
          </a:p>
          <a:p>
            <a:pPr marL="114300" indent="0">
              <a:buNone/>
            </a:pPr>
            <a:endParaRPr lang="en-US" sz="1800" dirty="0"/>
          </a:p>
          <a:p>
            <a:pPr marL="114300" indent="0">
              <a:buNone/>
            </a:pPr>
            <a:r>
              <a:rPr lang="en-US" sz="1800" dirty="0"/>
              <a:t>Jigsaw Techniques</a:t>
            </a:r>
          </a:p>
          <a:p>
            <a:pPr marL="114300" indent="0">
              <a:buNone/>
            </a:pPr>
            <a:r>
              <a:rPr lang="en-US" sz="1800" u="sng" dirty="0">
                <a:solidFill>
                  <a:srgbClr val="0277BD"/>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Specific strategies for using the "jigsaw" technique for working in groups in non-lecture</a:t>
            </a:r>
            <a:endParaRPr lang="en-US" sz="1800" dirty="0"/>
          </a:p>
          <a:p>
            <a:pPr marL="114300" indent="0">
              <a:buNone/>
            </a:pPr>
            <a:endParaRPr lang="en" sz="1800" dirty="0"/>
          </a:p>
          <a:p>
            <a:pPr marL="114300" indent="0">
              <a:buNone/>
            </a:pPr>
            <a:endParaRPr lang="en-US" sz="1800" u="sng" dirty="0">
              <a:solidFill>
                <a:srgbClr val="0000FF"/>
              </a:solidFill>
              <a:effectLst/>
              <a:latin typeface="Californian FB" panose="0207040306080B030204" pitchFamily="18" charset="0"/>
              <a:ea typeface="Calibri" panose="020F0502020204030204" pitchFamily="34" charset="0"/>
              <a:cs typeface="Times New Roman" panose="02020603050405020304" pitchFamily="18" charset="0"/>
              <a:hlinkClick r:id="rId5"/>
            </a:endParaRPr>
          </a:p>
          <a:p>
            <a:pPr marL="114300" indent="0">
              <a:buNone/>
            </a:pPr>
            <a:endParaRPr lang="en-US" dirty="0"/>
          </a:p>
        </p:txBody>
      </p:sp>
    </p:spTree>
    <p:extLst>
      <p:ext uri="{BB962C8B-B14F-4D97-AF65-F5344CB8AC3E}">
        <p14:creationId xmlns:p14="http://schemas.microsoft.com/office/powerpoint/2010/main" val="161904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C842-9576-4B33-963E-C302614C08DC}"/>
              </a:ext>
            </a:extLst>
          </p:cNvPr>
          <p:cNvSpPr>
            <a:spLocks noGrp="1"/>
          </p:cNvSpPr>
          <p:nvPr>
            <p:ph type="title"/>
          </p:nvPr>
        </p:nvSpPr>
        <p:spPr/>
        <p:txBody>
          <a:bodyPr>
            <a:normAutofit fontScale="90000"/>
          </a:bodyPr>
          <a:lstStyle/>
          <a:p>
            <a:r>
              <a:rPr lang="en-US" dirty="0"/>
              <a:t>Differently Abled Students</a:t>
            </a:r>
          </a:p>
        </p:txBody>
      </p:sp>
      <p:sp>
        <p:nvSpPr>
          <p:cNvPr id="3" name="Text Placeholder 2">
            <a:extLst>
              <a:ext uri="{FF2B5EF4-FFF2-40B4-BE49-F238E27FC236}">
                <a16:creationId xmlns:a16="http://schemas.microsoft.com/office/drawing/2014/main" id="{D949F423-0907-4DC7-91D7-34801C6EB80C}"/>
              </a:ext>
            </a:extLst>
          </p:cNvPr>
          <p:cNvSpPr>
            <a:spLocks noGrp="1"/>
          </p:cNvSpPr>
          <p:nvPr>
            <p:ph type="body" idx="1"/>
          </p:nvPr>
        </p:nvSpPr>
        <p:spPr/>
        <p:txBody>
          <a:bodyPr/>
          <a:lstStyle/>
          <a:p>
            <a:pPr marL="114300" indent="0">
              <a:buNone/>
            </a:pPr>
            <a:r>
              <a:rPr lang="en-US" dirty="0"/>
              <a:t>Data on disability are difficult to obtain for many reasons in research addressing representation for reasons of confidentiality and privacy.</a:t>
            </a:r>
          </a:p>
          <a:p>
            <a:pPr marL="114300" indent="0">
              <a:buNone/>
            </a:pPr>
            <a:endParaRPr lang="en-US" dirty="0"/>
          </a:p>
          <a:p>
            <a:pPr marL="114300" indent="0">
              <a:buNone/>
            </a:pPr>
            <a:r>
              <a:rPr lang="en-US" dirty="0"/>
              <a:t>This group of students is included as an underrepresented population in STEM for purposes of this presentation.  </a:t>
            </a:r>
          </a:p>
        </p:txBody>
      </p:sp>
    </p:spTree>
    <p:extLst>
      <p:ext uri="{BB962C8B-B14F-4D97-AF65-F5344CB8AC3E}">
        <p14:creationId xmlns:p14="http://schemas.microsoft.com/office/powerpoint/2010/main" val="303318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15">
                <a:latin typeface="Lato"/>
                <a:ea typeface="Lato"/>
                <a:cs typeface="Lato"/>
                <a:sym typeface="Lato"/>
              </a:rPr>
              <a:t>Two important predictors of success in science education.</a:t>
            </a:r>
            <a:r>
              <a:rPr lang="en" sz="2423">
                <a:latin typeface="Lato"/>
                <a:ea typeface="Lato"/>
                <a:cs typeface="Lato"/>
                <a:sym typeface="Lato"/>
              </a:rPr>
              <a:t> </a:t>
            </a:r>
            <a:endParaRPr sz="3300"/>
          </a:p>
        </p:txBody>
      </p:sp>
      <p:sp>
        <p:nvSpPr>
          <p:cNvPr id="91" name="Google Shape;91;p16"/>
          <p:cNvSpPr txBox="1">
            <a:spLocks noGrp="1"/>
          </p:cNvSpPr>
          <p:nvPr>
            <p:ph type="body" idx="1"/>
          </p:nvPr>
        </p:nvSpPr>
        <p:spPr>
          <a:xfrm>
            <a:off x="1907100" y="1535850"/>
            <a:ext cx="6321600" cy="3435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sz="2467" b="1" dirty="0"/>
              <a:t>Science Identity and Science Efficacy</a:t>
            </a:r>
            <a:endParaRPr sz="2143" b="1" dirty="0"/>
          </a:p>
          <a:p>
            <a:pPr marL="0" lvl="0" indent="0" algn="l" rtl="0">
              <a:spcBef>
                <a:spcPts val="1200"/>
              </a:spcBef>
              <a:spcAft>
                <a:spcPts val="0"/>
              </a:spcAft>
              <a:buNone/>
            </a:pPr>
            <a:r>
              <a:rPr lang="en" sz="2426" b="1" dirty="0"/>
              <a:t>The capacity for envisioning and experiencing oneself as capable of stepping into a career in STEM is critical to future success (Hurtado, et. al, 2016).</a:t>
            </a:r>
            <a:endParaRPr sz="2426" b="1" dirty="0"/>
          </a:p>
          <a:p>
            <a:pPr marL="0" lvl="0" indent="0" algn="l" rtl="0">
              <a:spcBef>
                <a:spcPts val="1200"/>
              </a:spcBef>
              <a:spcAft>
                <a:spcPts val="0"/>
              </a:spcAft>
              <a:buNone/>
            </a:pPr>
            <a:r>
              <a:rPr lang="en" sz="2426" b="1" dirty="0"/>
              <a:t>Without a sense of ability or efficacy, students will not have the psychological support to continue to follow through on goals or even begin the process of reaching these goals (Bandura, 1997; Hurtado et. al, 2009). </a:t>
            </a:r>
            <a:endParaRPr sz="2426" b="1" dirty="0"/>
          </a:p>
          <a:p>
            <a:pPr marL="0" lvl="0" indent="0" algn="l" rtl="0">
              <a:spcBef>
                <a:spcPts val="1200"/>
              </a:spcBef>
              <a:spcAft>
                <a:spcPts val="0"/>
              </a:spcAft>
              <a:buNone/>
            </a:pPr>
            <a:endParaRPr sz="2025" dirty="0"/>
          </a:p>
          <a:p>
            <a:pPr marL="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ctrTitle"/>
          </p:nvPr>
        </p:nvSpPr>
        <p:spPr>
          <a:xfrm>
            <a:off x="311700" y="75200"/>
            <a:ext cx="8520600" cy="3140100"/>
          </a:xfrm>
          <a:prstGeom prst="rect">
            <a:avLst/>
          </a:prstGeom>
        </p:spPr>
        <p:txBody>
          <a:bodyPr spcFirstLastPara="1" wrap="square" lIns="91425" tIns="91425" rIns="91425" bIns="91425" anchor="t" anchorCtr="0">
            <a:spAutoFit/>
          </a:bodyPr>
          <a:lstStyle/>
          <a:p>
            <a:pPr marL="914400" lvl="0" indent="0" algn="l" rtl="0">
              <a:spcBef>
                <a:spcPts val="0"/>
              </a:spcBef>
              <a:spcAft>
                <a:spcPts val="0"/>
              </a:spcAft>
              <a:buNone/>
            </a:pPr>
            <a:endParaRPr/>
          </a:p>
          <a:p>
            <a:pPr marL="914400" lvl="0" indent="0" algn="l" rtl="0">
              <a:spcBef>
                <a:spcPts val="0"/>
              </a:spcBef>
              <a:spcAft>
                <a:spcPts val="0"/>
              </a:spcAft>
              <a:buNone/>
            </a:pPr>
            <a:r>
              <a:rPr lang="en"/>
              <a:t>Science Identity is Developed in a Social Context.</a:t>
            </a:r>
            <a:endParaRPr/>
          </a:p>
        </p:txBody>
      </p:sp>
      <p:sp>
        <p:nvSpPr>
          <p:cNvPr id="97" name="Google Shape;97;p17"/>
          <p:cNvSpPr txBox="1">
            <a:spLocks noGrp="1"/>
          </p:cNvSpPr>
          <p:nvPr>
            <p:ph type="subTitle" idx="1"/>
          </p:nvPr>
        </p:nvSpPr>
        <p:spPr>
          <a:xfrm>
            <a:off x="598100" y="4587049"/>
            <a:ext cx="8222100" cy="300900"/>
          </a:xfrm>
          <a:prstGeom prst="rect">
            <a:avLst/>
          </a:prstGeom>
        </p:spPr>
        <p:txBody>
          <a:bodyPr spcFirstLastPara="1" wrap="square" lIns="91425" tIns="91425" rIns="91425" bIns="91425" anchor="b" anchorCtr="0">
            <a:normAutofit fontScale="47500" lnSpcReduction="20000"/>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ctrTitle"/>
          </p:nvPr>
        </p:nvSpPr>
        <p:spPr>
          <a:xfrm>
            <a:off x="598100" y="285748"/>
            <a:ext cx="8222100" cy="15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 name="Google Shape;103;p18"/>
          <p:cNvSpPr txBox="1">
            <a:spLocks noGrp="1"/>
          </p:cNvSpPr>
          <p:nvPr>
            <p:ph type="subTitle" idx="1"/>
          </p:nvPr>
        </p:nvSpPr>
        <p:spPr>
          <a:xfrm>
            <a:off x="598100" y="1332298"/>
            <a:ext cx="8222100" cy="2100900"/>
          </a:xfrm>
          <a:prstGeom prst="rect">
            <a:avLst/>
          </a:prstGeom>
        </p:spPr>
        <p:txBody>
          <a:bodyPr spcFirstLastPara="1" wrap="square" lIns="91425" tIns="91425" rIns="91425" bIns="91425" anchor="b" anchorCtr="0">
            <a:normAutofit fontScale="32500" lnSpcReduction="20000"/>
          </a:bodyPr>
          <a:lstStyle/>
          <a:p>
            <a:pPr marL="0" lvl="0" indent="0" algn="l" rtl="0">
              <a:spcBef>
                <a:spcPts val="0"/>
              </a:spcBef>
              <a:spcAft>
                <a:spcPts val="0"/>
              </a:spcAft>
              <a:buNone/>
            </a:pPr>
            <a:endParaRPr sz="12200"/>
          </a:p>
          <a:p>
            <a:pPr marL="0" lvl="0" indent="0" algn="l" rtl="0">
              <a:spcBef>
                <a:spcPts val="0"/>
              </a:spcBef>
              <a:spcAft>
                <a:spcPts val="0"/>
              </a:spcAft>
              <a:buNone/>
            </a:pPr>
            <a:endParaRPr sz="12200"/>
          </a:p>
          <a:p>
            <a:pPr marL="0" lvl="0" indent="0" algn="l" rtl="0">
              <a:spcBef>
                <a:spcPts val="0"/>
              </a:spcBef>
              <a:spcAft>
                <a:spcPts val="0"/>
              </a:spcAft>
              <a:buNone/>
            </a:pPr>
            <a:r>
              <a:rPr lang="en" sz="12200"/>
              <a:t>Strong Science Identity increases retention and success in the sciences.</a:t>
            </a:r>
            <a:endParaRPr sz="12200"/>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ctrTitle"/>
          </p:nvPr>
        </p:nvSpPr>
        <p:spPr>
          <a:xfrm>
            <a:off x="598100" y="330874"/>
            <a:ext cx="8222100" cy="28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endParaRPr sz="3080"/>
          </a:p>
          <a:p>
            <a:pPr marL="0" lvl="0" indent="0" algn="l" rtl="0">
              <a:spcBef>
                <a:spcPts val="0"/>
              </a:spcBef>
              <a:spcAft>
                <a:spcPts val="0"/>
              </a:spcAft>
              <a:buSzPts val="990"/>
              <a:buNone/>
            </a:pPr>
            <a:endParaRPr sz="3080"/>
          </a:p>
          <a:p>
            <a:pPr marL="0" lvl="0" indent="0" algn="l" rtl="0">
              <a:spcBef>
                <a:spcPts val="0"/>
              </a:spcBef>
              <a:spcAft>
                <a:spcPts val="0"/>
              </a:spcAft>
              <a:buSzPts val="990"/>
              <a:buNone/>
            </a:pPr>
            <a:endParaRPr sz="3080"/>
          </a:p>
          <a:p>
            <a:pPr marL="0" lvl="0" indent="0" algn="l" rtl="0">
              <a:spcBef>
                <a:spcPts val="0"/>
              </a:spcBef>
              <a:spcAft>
                <a:spcPts val="0"/>
              </a:spcAft>
              <a:buSzPts val="990"/>
              <a:buNone/>
            </a:pPr>
            <a:r>
              <a:rPr lang="en" sz="3080"/>
              <a:t>STEM persistence may be negatively affected if a person is not given an opportunity to develop their STEM identity.</a:t>
            </a:r>
            <a:endParaRPr sz="3080"/>
          </a:p>
        </p:txBody>
      </p:sp>
      <p:sp>
        <p:nvSpPr>
          <p:cNvPr id="109" name="Google Shape;109;p19"/>
          <p:cNvSpPr txBox="1">
            <a:spLocks noGrp="1"/>
          </p:cNvSpPr>
          <p:nvPr>
            <p:ph type="subTitle" idx="1"/>
          </p:nvPr>
        </p:nvSpPr>
        <p:spPr>
          <a:xfrm>
            <a:off x="598100" y="3148774"/>
            <a:ext cx="8222100" cy="631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dirty="0"/>
          </a:p>
        </p:txBody>
      </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4542</TotalTime>
  <Words>2302</Words>
  <Application>Microsoft Office PowerPoint</Application>
  <PresentationFormat>On-screen Show (16:9)</PresentationFormat>
  <Paragraphs>201</Paragraphs>
  <Slides>40</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9" baseType="lpstr">
      <vt:lpstr>Arial</vt:lpstr>
      <vt:lpstr>Times New Roman</vt:lpstr>
      <vt:lpstr>Californian FB</vt:lpstr>
      <vt:lpstr>Lato</vt:lpstr>
      <vt:lpstr>Roboto</vt:lpstr>
      <vt:lpstr>Calibri</vt:lpstr>
      <vt:lpstr>Raleway</vt:lpstr>
      <vt:lpstr>Swiss</vt:lpstr>
      <vt:lpstr>Document</vt:lpstr>
      <vt:lpstr>Supporting Underrepresented Students in STEM</vt:lpstr>
      <vt:lpstr>Underrepresented Students in STEM</vt:lpstr>
      <vt:lpstr>Identity Matters</vt:lpstr>
      <vt:lpstr>Women and Varied Representation</vt:lpstr>
      <vt:lpstr>Differently Abled Students</vt:lpstr>
      <vt:lpstr>Two important predictors of success in science education. </vt:lpstr>
      <vt:lpstr> Science Identity is Developed in a Social Context.</vt:lpstr>
      <vt:lpstr>                                 </vt:lpstr>
      <vt:lpstr>   STEM persistence may be negatively affected if a person is not given an opportunity to develop their STEM identity.</vt:lpstr>
      <vt:lpstr>How can Science Identity be fostered in and outside of the classroom?</vt:lpstr>
      <vt:lpstr> </vt:lpstr>
      <vt:lpstr>Inclusion    </vt:lpstr>
      <vt:lpstr> Research/Hands On Assignments Science Efficacy is Performative Set students up for success Ungraded Jigsaw groups The first few weeks of the semester</vt:lpstr>
      <vt:lpstr>Mentoring</vt:lpstr>
      <vt:lpstr>Mentoring can be informal</vt:lpstr>
      <vt:lpstr>Mentoring can be formal</vt:lpstr>
      <vt:lpstr>Sharing History and Deep Culture</vt:lpstr>
      <vt:lpstr>Diversity    </vt:lpstr>
      <vt:lpstr>Negative  stereotypes develop when there is an absence of role models who reflect underrepresented students.  Students internalize these negative  stereotypes, and subsequently believe that science is not a place where they can find success. </vt:lpstr>
      <vt:lpstr>Discussing and Displaying Role Models that are representative of all Student Populations can foster New Visions of Success.</vt:lpstr>
      <vt:lpstr>PowerPoint Presentation</vt:lpstr>
      <vt:lpstr>PowerPoint Presentation</vt:lpstr>
      <vt:lpstr>PowerPoint Presentation</vt:lpstr>
      <vt:lpstr>PowerPoint Presentation</vt:lpstr>
      <vt:lpstr>PowerPoint Presentation</vt:lpstr>
      <vt:lpstr>Two TedTalks that both represent Different Forms of Reality Teaching with two Caveats</vt:lpstr>
      <vt:lpstr>Be cautious of cultural appropriations while allowing students to express their own cultural identities in ways that make sense to them.</vt:lpstr>
      <vt:lpstr>Being authentic means using your strengths in making connections.</vt:lpstr>
      <vt:lpstr> Christopher Emdin Reality Teaching in STEM https://www.youtube.com/watch?v=2Y9tVf_8fqo    </vt:lpstr>
      <vt:lpstr>Kyle Reyes  https://www.youtube.com/watch?v=mezisbD7HIw </vt:lpstr>
      <vt:lpstr>PowerPoint Presentation</vt:lpstr>
      <vt:lpstr>Include Social Justice and Cross-Cultural Perspectives.</vt:lpstr>
      <vt:lpstr>PowerPoint Presentation</vt:lpstr>
      <vt:lpstr>Multicultural Curriculum in STEM</vt:lpstr>
      <vt:lpstr>Teaching Social Justice through Science </vt:lpstr>
      <vt:lpstr>Summary</vt:lpstr>
      <vt:lpstr>Summary Continued</vt:lpstr>
      <vt:lpstr>References</vt:lpstr>
      <vt:lpstr>References</vt:lpstr>
      <vt:lpstr>Additional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Underrepresented Students in STEM</dc:title>
  <dc:creator>Deanna Herrera</dc:creator>
  <cp:lastModifiedBy>Deanna Herrera</cp:lastModifiedBy>
  <cp:revision>16</cp:revision>
  <dcterms:modified xsi:type="dcterms:W3CDTF">2022-01-26T21:23:51Z</dcterms:modified>
</cp:coreProperties>
</file>